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6.webp" ContentType="image/webp"/>
  <Override PartName="/ppt/media/image38.webp" ContentType="image/webp"/>
  <Override PartName="/ppt/media/image39.webp" ContentType="image/webp"/>
  <Override PartName="/ppt/media/image7.svg" ContentType="image/svg+xml"/>
  <Override PartName="/ppt/media/image80.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451" r:id="rId3"/>
    <p:sldId id="452" r:id="rId4"/>
    <p:sldId id="470" r:id="rId5"/>
    <p:sldId id="471" r:id="rId6"/>
    <p:sldId id="472" r:id="rId7"/>
    <p:sldId id="473" r:id="rId8"/>
    <p:sldId id="474" r:id="rId9"/>
    <p:sldId id="459" r:id="rId10"/>
    <p:sldId id="475" r:id="rId11"/>
    <p:sldId id="465" r:id="rId12"/>
    <p:sldId id="476" r:id="rId13"/>
    <p:sldId id="477" r:id="rId14"/>
    <p:sldId id="478" r:id="rId15"/>
    <p:sldId id="479" r:id="rId16"/>
    <p:sldId id="480" r:id="rId17"/>
    <p:sldId id="455" r:id="rId18"/>
    <p:sldId id="481" r:id="rId19"/>
    <p:sldId id="482" r:id="rId20"/>
    <p:sldId id="483" r:id="rId21"/>
    <p:sldId id="484" r:id="rId22"/>
    <p:sldId id="456" r:id="rId23"/>
    <p:sldId id="485" r:id="rId24"/>
    <p:sldId id="486" r:id="rId25"/>
    <p:sldId id="457" r:id="rId26"/>
    <p:sldId id="487" r:id="rId27"/>
    <p:sldId id="488" r:id="rId28"/>
    <p:sldId id="458" r:id="rId29"/>
    <p:sldId id="495" r:id="rId30"/>
    <p:sldId id="496" r:id="rId31"/>
    <p:sldId id="497" r:id="rId32"/>
    <p:sldId id="498" r:id="rId33"/>
    <p:sldId id="499" r:id="rId34"/>
    <p:sldId id="500" r:id="rId35"/>
    <p:sldId id="501" r:id="rId36"/>
    <p:sldId id="502" r:id="rId37"/>
    <p:sldId id="503" r:id="rId38"/>
    <p:sldId id="504" r:id="rId39"/>
    <p:sldId id="506" r:id="rId40"/>
    <p:sldId id="507" r:id="rId41"/>
    <p:sldId id="508" r:id="rId42"/>
    <p:sldId id="509" r:id="rId43"/>
    <p:sldId id="510" r:id="rId44"/>
    <p:sldId id="511" r:id="rId45"/>
    <p:sldId id="513" r:id="rId46"/>
    <p:sldId id="514" r:id="rId47"/>
    <p:sldId id="515" r:id="rId48"/>
    <p:sldId id="516" r:id="rId49"/>
    <p:sldId id="517" r:id="rId50"/>
    <p:sldId id="505" r:id="rId51"/>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6" autoAdjust="0"/>
    <p:restoredTop sz="94578" autoAdjust="0"/>
  </p:normalViewPr>
  <p:slideViewPr>
    <p:cSldViewPr snapToGrid="0">
      <p:cViewPr varScale="1">
        <p:scale>
          <a:sx n="84" d="100"/>
          <a:sy n="84" d="100"/>
        </p:scale>
        <p:origin x="5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6" Type="http://schemas.openxmlformats.org/officeDocument/2006/relationships/tags" Target="tags/tag20.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endParaRPr lang="zh-CN" altLang="en-US"/>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endParaRPr lang="zh-CN" altLang="en-US"/>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1.jpeg"/><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4.jpeg"/><Relationship Id="rId1"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6.webp"/><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jpeg"/><Relationship Id="rId1"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3.jpeg"/><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jpeg"/><Relationship Id="rId1"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7.jpeg"/><Relationship Id="rId1" Type="http://schemas.openxmlformats.org/officeDocument/2006/relationships/image" Target="../media/image36.jpe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9.webp"/><Relationship Id="rId3" Type="http://schemas.openxmlformats.org/officeDocument/2006/relationships/tags" Target="../tags/tag6.xml"/><Relationship Id="rId2" Type="http://schemas.openxmlformats.org/officeDocument/2006/relationships/image" Target="../media/image38.webp"/><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1.jpeg"/><Relationship Id="rId1"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3.jpeg"/><Relationship Id="rId1"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5.jpeg"/><Relationship Id="rId1"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47.jpeg"/><Relationship Id="rId1" Type="http://schemas.openxmlformats.org/officeDocument/2006/relationships/image" Target="../media/image4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8.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3.jpeg"/><Relationship Id="rId1"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3.jpeg"/><Relationship Id="rId1"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5.jpeg"/><Relationship Id="rId1" Type="http://schemas.openxmlformats.org/officeDocument/2006/relationships/image" Target="../media/image54.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8.jpeg"/><Relationship Id="rId1"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9.png"/><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63.jpeg"/><Relationship Id="rId4" Type="http://schemas.openxmlformats.org/officeDocument/2006/relationships/image" Target="../media/image62.jpeg"/><Relationship Id="rId3" Type="http://schemas.openxmlformats.org/officeDocument/2006/relationships/tags" Target="../tags/tag9.xml"/><Relationship Id="rId2" Type="http://schemas.openxmlformats.org/officeDocument/2006/relationships/image" Target="../media/image61.png"/><Relationship Id="rId1" Type="http://schemas.openxmlformats.org/officeDocument/2006/relationships/tags" Target="../tags/tag8.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65.png"/><Relationship Id="rId2" Type="http://schemas.openxmlformats.org/officeDocument/2006/relationships/tags" Target="../tags/tag10.xml"/><Relationship Id="rId1"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67.jpeg"/><Relationship Id="rId1" Type="http://schemas.openxmlformats.org/officeDocument/2006/relationships/image" Target="../media/image66.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2.jpeg"/><Relationship Id="rId1" Type="http://schemas.openxmlformats.org/officeDocument/2006/relationships/image" Target="../media/image7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5.jpeg"/><Relationship Id="rId1" Type="http://schemas.openxmlformats.org/officeDocument/2006/relationships/image" Target="../media/image74.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77.jpeg"/><Relationship Id="rId3" Type="http://schemas.openxmlformats.org/officeDocument/2006/relationships/tags" Target="../tags/tag12.xml"/><Relationship Id="rId2" Type="http://schemas.openxmlformats.org/officeDocument/2006/relationships/image" Target="../media/image76.png"/><Relationship Id="rId1" Type="http://schemas.openxmlformats.org/officeDocument/2006/relationships/tags" Target="../tags/tag1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79.jpeg"/><Relationship Id="rId1" Type="http://schemas.openxmlformats.org/officeDocument/2006/relationships/image" Target="../media/image78.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0.webp"/><Relationship Id="rId1" Type="http://schemas.openxmlformats.org/officeDocument/2006/relationships/tags" Target="../tags/tag1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81.png"/><Relationship Id="rId1" Type="http://schemas.openxmlformats.org/officeDocument/2006/relationships/tags" Target="../tags/tag14.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82.jpe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tags" Target="../tags/tag17.xml"/><Relationship Id="rId4" Type="http://schemas.openxmlformats.org/officeDocument/2006/relationships/image" Target="../media/image84.jpeg"/><Relationship Id="rId3" Type="http://schemas.openxmlformats.org/officeDocument/2006/relationships/tags" Target="../tags/tag16.xml"/><Relationship Id="rId2" Type="http://schemas.openxmlformats.org/officeDocument/2006/relationships/image" Target="../media/image83.jpeg"/><Relationship Id="rId1" Type="http://schemas.openxmlformats.org/officeDocument/2006/relationships/tags" Target="../tags/tag15.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87.png"/><Relationship Id="rId3" Type="http://schemas.openxmlformats.org/officeDocument/2006/relationships/tags" Target="../tags/tag19.xml"/><Relationship Id="rId2" Type="http://schemas.openxmlformats.org/officeDocument/2006/relationships/image" Target="../media/image86.jpeg"/><Relationship Id="rId1" Type="http://schemas.openxmlformats.org/officeDocument/2006/relationships/tags" Target="../tags/tag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pPr algn="r"/>
            <a:r>
              <a:rPr lang="en-US" altLang="zh-CN"/>
              <a:t>DESIGN THINKING</a:t>
            </a:r>
            <a:br>
              <a:rPr lang="en-US" altLang="zh-CN"/>
            </a:br>
            <a:r>
              <a:rPr lang="en-US" altLang="zh-CN"/>
              <a:t>TED TALK</a:t>
            </a:r>
            <a:endParaRPr lang="en-US" altLang="zh-CN"/>
          </a:p>
        </p:txBody>
      </p:sp>
      <p:sp>
        <p:nvSpPr>
          <p:cNvPr id="5" name="文本占位符 4"/>
          <p:cNvSpPr>
            <a:spLocks noGrp="1"/>
          </p:cNvSpPr>
          <p:nvPr>
            <p:ph type="body" idx="1"/>
          </p:nvPr>
        </p:nvSpPr>
        <p:spPr/>
        <p:txBody>
          <a:bodyPr/>
          <a:p>
            <a:r>
              <a:rPr lang="en-US" altLang="zh-CN">
                <a:solidFill>
                  <a:schemeClr val="bg1"/>
                </a:solidFill>
              </a:rPr>
              <a:t>Tomato Group</a:t>
            </a:r>
            <a:r>
              <a:rPr lang="zh-CN" altLang="en-US">
                <a:solidFill>
                  <a:schemeClr val="bg1"/>
                </a:solidFill>
              </a:rPr>
              <a:t>：熊章智</a:t>
            </a:r>
            <a:r>
              <a:rPr lang="en-US" altLang="zh-CN">
                <a:solidFill>
                  <a:schemeClr val="bg1"/>
                </a:solidFill>
              </a:rPr>
              <a:t> </a:t>
            </a:r>
            <a:r>
              <a:rPr lang="zh-CN" altLang="en-US">
                <a:solidFill>
                  <a:schemeClr val="bg1"/>
                </a:solidFill>
              </a:rPr>
              <a:t>杨家熠</a:t>
            </a:r>
            <a:r>
              <a:rPr lang="en-US" altLang="zh-CN">
                <a:solidFill>
                  <a:schemeClr val="bg1"/>
                </a:solidFill>
              </a:rPr>
              <a:t> </a:t>
            </a:r>
            <a:r>
              <a:rPr lang="zh-CN" altLang="en-US">
                <a:solidFill>
                  <a:schemeClr val="bg1"/>
                </a:solidFill>
              </a:rPr>
              <a:t>周笑盈</a:t>
            </a:r>
            <a:r>
              <a:rPr lang="en-US" altLang="zh-CN">
                <a:solidFill>
                  <a:schemeClr val="bg1"/>
                </a:solidFill>
              </a:rPr>
              <a:t> </a:t>
            </a:r>
            <a:r>
              <a:rPr lang="zh-CN" altLang="en-US">
                <a:solidFill>
                  <a:schemeClr val="bg1"/>
                </a:solidFill>
              </a:rPr>
              <a:t>孙浩</a:t>
            </a:r>
            <a:r>
              <a:rPr lang="zh-CN" altLang="en-US">
                <a:solidFill>
                  <a:schemeClr val="bg1"/>
                </a:solidFill>
              </a:rPr>
              <a:t>凯</a:t>
            </a:r>
            <a:endParaRPr lang="zh-CN" altLang="en-US">
              <a:solidFill>
                <a:schemeClr val="bg1"/>
              </a:solidFill>
            </a:endParaRPr>
          </a:p>
          <a:p>
            <a:r>
              <a:rPr lang="zh-CN" altLang="en-US">
                <a:solidFill>
                  <a:schemeClr val="bg1"/>
                </a:solidFill>
              </a:rPr>
              <a:t>课程：</a:t>
            </a:r>
            <a:endParaRPr lang="zh-CN" altLang="en-US">
              <a:solidFill>
                <a:schemeClr val="bg1"/>
              </a:solidFill>
            </a:endParaRPr>
          </a:p>
          <a:p>
            <a:r>
              <a:rPr lang="en-US" altLang="zh-CN">
                <a:solidFill>
                  <a:schemeClr val="bg1"/>
                </a:solidFill>
              </a:rPr>
              <a:t>        </a:t>
            </a:r>
            <a:r>
              <a:rPr lang="zh-CN" altLang="en-US">
                <a:solidFill>
                  <a:schemeClr val="bg1"/>
                </a:solidFill>
              </a:rPr>
              <a:t>设计思维：心理学与</a:t>
            </a:r>
            <a:r>
              <a:rPr lang="zh-CN" altLang="en-US">
                <a:solidFill>
                  <a:schemeClr val="bg1"/>
                </a:solidFill>
              </a:rPr>
              <a:t>创新</a:t>
            </a:r>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重要思想</a:t>
            </a:r>
            <a:r>
              <a:rPr lang="en-US" altLang="zh-CN"/>
              <a:t>1</a:t>
            </a:r>
            <a:r>
              <a:rPr lang="zh-CN" altLang="en-US"/>
              <a:t>：</a:t>
            </a:r>
            <a:r>
              <a:rPr lang="zh-CN" altLang="en-US"/>
              <a:t>实例化</a:t>
            </a:r>
            <a:endParaRPr lang="zh-CN" altLang="en-US"/>
          </a:p>
        </p:txBody>
      </p:sp>
      <p:sp>
        <p:nvSpPr>
          <p:cNvPr id="3" name="文本框 2"/>
          <p:cNvSpPr txBox="1"/>
          <p:nvPr/>
        </p:nvSpPr>
        <p:spPr>
          <a:xfrm>
            <a:off x="676275" y="1384935"/>
            <a:ext cx="11205845" cy="4740910"/>
          </a:xfrm>
          <a:prstGeom prst="rect">
            <a:avLst/>
          </a:prstGeom>
          <a:noFill/>
        </p:spPr>
        <p:txBody>
          <a:bodyPr wrap="square" rtlCol="0">
            <a:noAutofit/>
          </a:bodyPr>
          <a:p>
            <a:r>
              <a:rPr lang="zh-CN" altLang="en-US" sz="2400"/>
              <a:t>在社会学实验中, 实例化是十分重要的一点</a:t>
            </a:r>
            <a:endParaRPr lang="zh-CN" altLang="en-US" sz="2400"/>
          </a:p>
          <a:p>
            <a:r>
              <a:rPr lang="zh-CN" altLang="en-US" sz="2400"/>
              <a:t>实验: </a:t>
            </a:r>
            <a:r>
              <a:rPr lang="en-US" altLang="zh-CN" sz="2400"/>
              <a:t> by </a:t>
            </a:r>
            <a:r>
              <a:rPr lang="zh-CN" altLang="en-US" sz="2400"/>
              <a:t>MIHALI JACOB</a:t>
            </a:r>
            <a:endParaRPr lang="zh-CN" altLang="en-US" sz="2400"/>
          </a:p>
          <a:p>
            <a:r>
              <a:rPr lang="zh-CN" altLang="en-US" sz="2400"/>
              <a:t>如何判断problem solving and finding 那个更重要?</a:t>
            </a:r>
            <a:endParaRPr lang="zh-CN" altLang="en-US" sz="2400"/>
          </a:p>
          <a:p>
            <a:r>
              <a:rPr lang="zh-CN" altLang="en-US" sz="2400"/>
              <a:t>联想:ps pf - occupation - quantification</a:t>
            </a:r>
            <a:endParaRPr lang="zh-CN" altLang="en-US" sz="2400"/>
          </a:p>
          <a:p>
            <a:r>
              <a:rPr lang="zh-CN" altLang="en-US" sz="2400"/>
              <a:t>假设一群人, 分为两组: 一组更擅长problem solving </a:t>
            </a:r>
            <a:endParaRPr lang="zh-CN" altLang="en-US" sz="2400"/>
          </a:p>
          <a:p>
            <a:r>
              <a:rPr lang="zh-CN" altLang="en-US" sz="2400"/>
              <a:t>一组更擅长 problem finding</a:t>
            </a:r>
            <a:endParaRPr lang="zh-CN" altLang="en-US" sz="2400"/>
          </a:p>
          <a:p>
            <a:r>
              <a:rPr lang="zh-CN" altLang="en-US" sz="2400"/>
              <a:t>多年后调查他们的薪资</a:t>
            </a:r>
            <a:endParaRPr lang="zh-CN" altLang="en-US" sz="2400"/>
          </a:p>
          <a:p>
            <a:r>
              <a:rPr lang="zh-CN" altLang="en-US" sz="2400"/>
              <a:t>这当然可行, 但是如何判断他们更擅长什么呢?</a:t>
            </a:r>
            <a:endParaRPr lang="zh-CN" altLang="en-US" sz="2400"/>
          </a:p>
          <a:p>
            <a:r>
              <a:rPr lang="zh-CN" altLang="en-US" sz="2400"/>
              <a:t>例如: 判断是否擅长pf: 在实验中要求看一组物体的摆放, 让他们画出来; 然后测试他们看到的物体的数量以及他们观察物体的仔细程度并以他们</a:t>
            </a:r>
            <a:r>
              <a:rPr lang="zh-CN" altLang="en-US" sz="2400"/>
              <a:t>作为量化标准</a:t>
            </a:r>
            <a:endParaRPr lang="zh-CN" altLang="en-US" sz="2400"/>
          </a:p>
          <a:p>
            <a:r>
              <a:rPr lang="zh-CN" altLang="en-US" sz="2400"/>
              <a:t>如何判断ps: 找人给他们的画打分，并且给他们画与现实物体摆放的联系程度打分</a:t>
            </a:r>
            <a:endParaRPr lang="zh-CN" altLang="en-US" sz="2400"/>
          </a:p>
          <a:p>
            <a:r>
              <a:rPr lang="zh-CN" altLang="en-US" sz="2400"/>
              <a:t>最后过几年后，再调查这些人的知名程度与薪资</a:t>
            </a:r>
            <a:endParaRPr lang="zh-CN" altLang="en-US" sz="2400"/>
          </a:p>
        </p:txBody>
      </p:sp>
      <p:pic>
        <p:nvPicPr>
          <p:cNvPr id="110" name="图片 109"/>
          <p:cNvPicPr/>
          <p:nvPr/>
        </p:nvPicPr>
        <p:blipFill>
          <a:blip r:embed="rId1"/>
          <a:stretch>
            <a:fillRect/>
          </a:stretch>
        </p:blipFill>
        <p:spPr>
          <a:xfrm>
            <a:off x="9751060" y="849630"/>
            <a:ext cx="2242820" cy="1499870"/>
          </a:xfrm>
          <a:prstGeom prst="rect">
            <a:avLst/>
          </a:prstGeom>
          <a:noFill/>
          <a:ln w="9525">
            <a:noFill/>
          </a:ln>
        </p:spPr>
      </p:pic>
      <p:pic>
        <p:nvPicPr>
          <p:cNvPr id="111" name="图片 110"/>
          <p:cNvPicPr/>
          <p:nvPr/>
        </p:nvPicPr>
        <p:blipFill>
          <a:blip r:embed="rId2"/>
          <a:stretch>
            <a:fillRect/>
          </a:stretch>
        </p:blipFill>
        <p:spPr>
          <a:xfrm>
            <a:off x="8006715" y="2349500"/>
            <a:ext cx="2940685" cy="2025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linds(horizontal)">
                                      <p:cBhvr>
                                        <p:cTn id="7" dur="500"/>
                                        <p:tgtEl>
                                          <p:spTgt spid="3">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blinds(horizontal)">
                                      <p:cBhvr>
                                        <p:cTn id="10" dur="500"/>
                                        <p:tgtEl>
                                          <p:spTgt spid="3">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blinds(horizontal)">
                                      <p:cBhvr>
                                        <p:cTn id="13" dur="500"/>
                                        <p:tgtEl>
                                          <p:spTgt spid="3">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blinds(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重要思想</a:t>
            </a:r>
            <a:r>
              <a:rPr lang="en-US" altLang="zh-CN">
                <a:sym typeface="+mn-ea"/>
              </a:rPr>
              <a:t>2</a:t>
            </a:r>
            <a:r>
              <a:rPr lang="zh-CN" altLang="en-US">
                <a:sym typeface="+mn-ea"/>
              </a:rPr>
              <a:t>：找</a:t>
            </a:r>
            <a:r>
              <a:rPr lang="en-US" altLang="zh-CN">
                <a:sym typeface="+mn-ea"/>
              </a:rPr>
              <a:t>better problem</a:t>
            </a:r>
            <a:endParaRPr lang="en-US" altLang="zh-CN">
              <a:sym typeface="+mn-ea"/>
            </a:endParaRPr>
          </a:p>
        </p:txBody>
      </p:sp>
      <p:sp>
        <p:nvSpPr>
          <p:cNvPr id="4" name="文本框 3"/>
          <p:cNvSpPr txBox="1"/>
          <p:nvPr/>
        </p:nvSpPr>
        <p:spPr>
          <a:xfrm>
            <a:off x="728345" y="1558290"/>
            <a:ext cx="10967720" cy="4573270"/>
          </a:xfrm>
          <a:prstGeom prst="rect">
            <a:avLst/>
          </a:prstGeom>
          <a:noFill/>
        </p:spPr>
        <p:txBody>
          <a:bodyPr wrap="square" rtlCol="0">
            <a:noAutofit/>
          </a:bodyPr>
          <a:p>
            <a:r>
              <a:rPr lang="zh-CN" altLang="en-US" sz="2800"/>
              <a:t>最直观想到的是epsilon问题，是最直接而表面的，</a:t>
            </a:r>
            <a:endParaRPr lang="zh-CN" altLang="en-US" sz="2800"/>
          </a:p>
          <a:p>
            <a:r>
              <a:rPr lang="zh-CN" altLang="en-US" sz="2800"/>
              <a:t>很多时候都并不是深层次的问题</a:t>
            </a:r>
            <a:endParaRPr lang="zh-CN" altLang="en-US" sz="2800"/>
          </a:p>
          <a:p>
            <a:r>
              <a:rPr lang="zh-CN" altLang="en-US" sz="2800"/>
              <a:t>例子：1949 Mann Gulch Wildfire</a:t>
            </a:r>
            <a:endParaRPr lang="zh-CN" altLang="en-US" sz="2800"/>
          </a:p>
          <a:p>
            <a:r>
              <a:rPr lang="zh-CN" altLang="en-US" sz="2800"/>
              <a:t>一场美国山火中，16人中13人遇难</a:t>
            </a:r>
            <a:endParaRPr lang="zh-CN" altLang="en-US" sz="2800"/>
          </a:p>
          <a:p>
            <a:r>
              <a:rPr lang="zh-CN" altLang="en-US" sz="2800"/>
              <a:t>当时，突然灭火时风向大变，火老虎扑了过来</a:t>
            </a:r>
            <a:endParaRPr lang="zh-CN" altLang="en-US" sz="2800"/>
          </a:p>
          <a:p>
            <a:r>
              <a:rPr lang="zh-CN" altLang="en-US" sz="2800"/>
              <a:t>那么这三个人到底是怎么活下来的呢</a:t>
            </a:r>
            <a:endParaRPr lang="zh-CN" altLang="en-US" sz="2800"/>
          </a:p>
          <a:p>
            <a:r>
              <a:rPr lang="zh-CN" altLang="en-US" sz="2800"/>
              <a:t>他们画了个圈，然后圈内点火，然后再灭掉，这样火蔓延过来时，由于这个圈内已经烧过火了，因此不会再点燃</a:t>
            </a:r>
            <a:endParaRPr lang="zh-CN" altLang="en-US" sz="2800"/>
          </a:p>
          <a:p>
            <a:r>
              <a:rPr lang="zh-CN" altLang="en-US" sz="2800"/>
              <a:t>从原来的epsilon问题： 我如何逃到无火区域</a:t>
            </a:r>
            <a:endParaRPr lang="zh-CN" altLang="en-US" sz="2800"/>
          </a:p>
          <a:p>
            <a:r>
              <a:rPr lang="zh-CN" altLang="en-US" sz="2800"/>
              <a:t>变成了better问题： 我能不能自己创造一个无火区域</a:t>
            </a:r>
            <a:endParaRPr lang="zh-CN" altLang="en-US" sz="2800"/>
          </a:p>
        </p:txBody>
      </p:sp>
      <p:pic>
        <p:nvPicPr>
          <p:cNvPr id="112" name="图片 111"/>
          <p:cNvPicPr/>
          <p:nvPr/>
        </p:nvPicPr>
        <p:blipFill>
          <a:blip r:embed="rId1"/>
          <a:stretch>
            <a:fillRect/>
          </a:stretch>
        </p:blipFill>
        <p:spPr>
          <a:xfrm>
            <a:off x="8611870" y="1310640"/>
            <a:ext cx="3382010" cy="2540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linds(horizontal)">
                                      <p:cBhvr>
                                        <p:cTn id="10" dur="500"/>
                                        <p:tgtEl>
                                          <p:spTgt spid="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linds(horizontal)">
                                      <p:cBhvr>
                                        <p:cTn id="13" dur="500"/>
                                        <p:tgtEl>
                                          <p:spTgt spid="4">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blinds(horizontal)">
                                      <p:cBhvr>
                                        <p:cTn id="16" dur="500"/>
                                        <p:tgtEl>
                                          <p:spTgt spid="4">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linds(horizontal)">
                                      <p:cBhvr>
                                        <p:cTn id="19" dur="500"/>
                                        <p:tgtEl>
                                          <p:spTgt spid="4">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blinds(horizontal)">
                                      <p:cBhvr>
                                        <p:cTn id="2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那么应该如何去寻找better problem呢？</a:t>
            </a:r>
            <a:endParaRPr lang="zh-CN" altLang="en-US"/>
          </a:p>
        </p:txBody>
      </p:sp>
      <p:sp>
        <p:nvSpPr>
          <p:cNvPr id="3" name="文本框 2"/>
          <p:cNvSpPr txBox="1"/>
          <p:nvPr/>
        </p:nvSpPr>
        <p:spPr>
          <a:xfrm>
            <a:off x="1477645" y="1236345"/>
            <a:ext cx="9919970" cy="4753610"/>
          </a:xfrm>
          <a:prstGeom prst="rect">
            <a:avLst/>
          </a:prstGeom>
          <a:noFill/>
        </p:spPr>
        <p:txBody>
          <a:bodyPr wrap="square" rtlCol="0">
            <a:noAutofit/>
          </a:bodyPr>
          <a:p>
            <a:r>
              <a:rPr lang="zh-CN" altLang="en-US" sz="4400"/>
              <a:t>1.</a:t>
            </a:r>
            <a:r>
              <a:rPr lang="en-US" altLang="zh-CN" sz="4400"/>
              <a:t> </a:t>
            </a:r>
            <a:r>
              <a:rPr lang="zh-CN" altLang="en-US" sz="4400"/>
              <a:t>陈列痛点  （</a:t>
            </a:r>
            <a:r>
              <a:rPr lang="en-US" altLang="zh-CN" sz="4400"/>
              <a:t>painpoint</a:t>
            </a:r>
            <a:r>
              <a:rPr lang="zh-CN" altLang="en-US" sz="4400"/>
              <a:t>）</a:t>
            </a:r>
            <a:endParaRPr lang="zh-CN" altLang="en-US" sz="4400"/>
          </a:p>
          <a:p>
            <a:r>
              <a:rPr lang="zh-CN" altLang="en-US" sz="4400"/>
              <a:t>2. 仔细审视默认视角</a:t>
            </a:r>
            <a:r>
              <a:rPr lang="en-US" altLang="zh-CN" sz="4400"/>
              <a:t> (default)</a:t>
            </a:r>
            <a:r>
              <a:rPr lang="zh-CN" altLang="en-US" sz="4400"/>
              <a:t>   </a:t>
            </a:r>
            <a:endParaRPr lang="zh-CN" altLang="en-US" sz="4400"/>
          </a:p>
          <a:p>
            <a:r>
              <a:rPr lang="zh-CN" altLang="en-US" sz="4400"/>
              <a:t>3. 质疑假设   </a:t>
            </a:r>
            <a:r>
              <a:rPr lang="en-US" altLang="zh-CN" sz="4400"/>
              <a:t>(assumption)</a:t>
            </a:r>
            <a:endParaRPr lang="zh-CN" altLang="en-US" sz="4400"/>
          </a:p>
          <a:p>
            <a:r>
              <a:rPr lang="zh-CN" altLang="en-US" sz="4400"/>
              <a:t>4. 修正视角</a:t>
            </a:r>
            <a:r>
              <a:rPr lang="en-US" altLang="zh-CN" sz="4400"/>
              <a:t>   (rivision)</a:t>
            </a:r>
            <a:endParaRPr lang="en-US" altLang="zh-CN" sz="4400"/>
          </a:p>
        </p:txBody>
      </p:sp>
      <p:pic>
        <p:nvPicPr>
          <p:cNvPr id="113" name="图片 112"/>
          <p:cNvPicPr/>
          <p:nvPr/>
        </p:nvPicPr>
        <p:blipFill>
          <a:blip r:embed="rId1"/>
          <a:stretch>
            <a:fillRect/>
          </a:stretch>
        </p:blipFill>
        <p:spPr>
          <a:xfrm>
            <a:off x="1878330" y="4204335"/>
            <a:ext cx="3014980" cy="1978660"/>
          </a:xfrm>
          <a:prstGeom prst="rect">
            <a:avLst/>
          </a:prstGeom>
          <a:noFill/>
          <a:ln w="9525">
            <a:noFill/>
          </a:ln>
        </p:spPr>
      </p:pic>
      <p:pic>
        <p:nvPicPr>
          <p:cNvPr id="114" name="图片 113"/>
          <p:cNvPicPr/>
          <p:nvPr/>
        </p:nvPicPr>
        <p:blipFill>
          <a:blip r:embed="rId2"/>
          <a:stretch>
            <a:fillRect/>
          </a:stretch>
        </p:blipFill>
        <p:spPr>
          <a:xfrm>
            <a:off x="6816090" y="4128135"/>
            <a:ext cx="3371215" cy="205486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重要思想</a:t>
            </a:r>
            <a:r>
              <a:rPr lang="en-US" altLang="zh-CN"/>
              <a:t>3</a:t>
            </a:r>
            <a:r>
              <a:rPr lang="zh-CN" altLang="en-US"/>
              <a:t>：RULE#0： 确保我们真的存在问题</a:t>
            </a:r>
            <a:endParaRPr lang="zh-CN" altLang="en-US"/>
          </a:p>
        </p:txBody>
      </p:sp>
      <p:sp>
        <p:nvSpPr>
          <p:cNvPr id="3" name="文本框 2"/>
          <p:cNvSpPr txBox="1"/>
          <p:nvPr/>
        </p:nvSpPr>
        <p:spPr>
          <a:xfrm>
            <a:off x="496570" y="1384300"/>
            <a:ext cx="11198860" cy="4645025"/>
          </a:xfrm>
          <a:prstGeom prst="rect">
            <a:avLst/>
          </a:prstGeom>
          <a:noFill/>
        </p:spPr>
        <p:txBody>
          <a:bodyPr wrap="square" rtlCol="0">
            <a:noAutofit/>
          </a:bodyPr>
          <a:p>
            <a:r>
              <a:rPr lang="zh-CN" altLang="en-US" sz="3600"/>
              <a:t>例子1：美国山火‘10AM POLICY’的取消：</a:t>
            </a:r>
            <a:endParaRPr lang="zh-CN" altLang="en-US" sz="3600"/>
          </a:p>
          <a:p>
            <a:r>
              <a:rPr lang="zh-CN" altLang="en-US" sz="3600"/>
              <a:t>原本规定：任何山火都必须在次日的早上十点之前扑灭，但是1970年取消了</a:t>
            </a:r>
            <a:endParaRPr lang="zh-CN" altLang="en-US" sz="3600"/>
          </a:p>
          <a:p>
            <a:r>
              <a:rPr lang="zh-CN" altLang="en-US" sz="3600"/>
              <a:t>为什么呢? 因为政府认识到：自然山火在夏天本来就很常见，这种山火对自然环境是有利的，因此及时扑灭自然山火的问题</a:t>
            </a:r>
            <a:r>
              <a:rPr lang="zh-CN" altLang="en-US" sz="3600"/>
              <a:t>其实本来并不存在。</a:t>
            </a:r>
            <a:endParaRPr lang="zh-CN" altLang="en-US" sz="3600"/>
          </a:p>
        </p:txBody>
      </p:sp>
      <p:pic>
        <p:nvPicPr>
          <p:cNvPr id="5" name="图片 4"/>
          <p:cNvPicPr>
            <a:picLocks noChangeAspect="1"/>
          </p:cNvPicPr>
          <p:nvPr/>
        </p:nvPicPr>
        <p:blipFill>
          <a:blip r:embed="rId1"/>
          <a:stretch>
            <a:fillRect/>
          </a:stretch>
        </p:blipFill>
        <p:spPr>
          <a:xfrm>
            <a:off x="424180" y="4667250"/>
            <a:ext cx="11767820" cy="1687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文本框 2"/>
          <p:cNvSpPr txBox="1"/>
          <p:nvPr/>
        </p:nvSpPr>
        <p:spPr>
          <a:xfrm>
            <a:off x="798830" y="1065530"/>
            <a:ext cx="10998200" cy="5128260"/>
          </a:xfrm>
          <a:prstGeom prst="rect">
            <a:avLst/>
          </a:prstGeom>
          <a:noFill/>
        </p:spPr>
        <p:txBody>
          <a:bodyPr wrap="square" rtlCol="0">
            <a:noAutofit/>
          </a:bodyPr>
          <a:p>
            <a:r>
              <a:rPr lang="en-US" altLang="zh-CN" sz="2800"/>
              <a:t>例子2：结肠癌存活率的偏差</a:t>
            </a:r>
            <a:endParaRPr lang="en-US" altLang="zh-CN" sz="2800"/>
          </a:p>
          <a:p>
            <a:r>
              <a:rPr lang="en-US" altLang="zh-CN" sz="2800"/>
              <a:t>调查结果显示：US五年存活率60%， 而英国35%</a:t>
            </a:r>
            <a:endParaRPr lang="en-US" altLang="zh-CN" sz="2800"/>
          </a:p>
          <a:p>
            <a:r>
              <a:rPr lang="en-US" altLang="zh-CN" sz="2800"/>
              <a:t>UK卫生部门很头疼，但是后来发现有两点：</a:t>
            </a:r>
            <a:endParaRPr lang="en-US" altLang="zh-CN" sz="2800"/>
          </a:p>
          <a:p>
            <a:r>
              <a:rPr lang="en-US" altLang="zh-CN" sz="2800"/>
              <a:t>第一点： time bias:</a:t>
            </a:r>
            <a:endParaRPr lang="en-US" altLang="zh-CN" sz="2800"/>
          </a:p>
          <a:p>
            <a:r>
              <a:rPr lang="en-US" altLang="zh-CN" sz="2800"/>
              <a:t>假如说一个人事实上45岁得了结肠癌(</a:t>
            </a:r>
            <a:r>
              <a:rPr lang="zh-CN" altLang="en-US" sz="2800"/>
              <a:t>但是没有去医院查出来</a:t>
            </a:r>
            <a:r>
              <a:rPr lang="en-US" altLang="zh-CN" sz="2800"/>
              <a:t>)，在67岁因为症状检测出结肠癌，最后在70岁死去</a:t>
            </a:r>
            <a:endParaRPr lang="en-US" altLang="zh-CN" sz="2800"/>
          </a:p>
          <a:p>
            <a:r>
              <a:rPr lang="en-US" altLang="zh-CN" sz="2800"/>
              <a:t>可见检测出来的时间差是会产生干扰的</a:t>
            </a:r>
            <a:endParaRPr lang="en-US" altLang="zh-CN" sz="2800"/>
          </a:p>
          <a:p>
            <a:r>
              <a:rPr lang="en-US" altLang="zh-CN" sz="2800"/>
              <a:t>第二点：过度检测</a:t>
            </a:r>
            <a:endParaRPr lang="en-US" altLang="zh-CN" sz="2800"/>
          </a:p>
          <a:p>
            <a:r>
              <a:rPr lang="en-US" altLang="zh-CN" sz="2800"/>
              <a:t>如果只检测强结肠癌，100人中查出10人，然后死去四人，死亡率便是40%</a:t>
            </a:r>
            <a:endParaRPr lang="en-US" altLang="zh-CN" sz="2800"/>
          </a:p>
          <a:p>
            <a:r>
              <a:rPr lang="en-US" altLang="zh-CN" sz="2800"/>
              <a:t>但是如果100人中90人是轻结肠癌，10人是强结肠癌，那么还是10人中的4人死亡，那么死亡率只有4%</a:t>
            </a:r>
            <a:endParaRPr lang="en-US" altLang="zh-CN" sz="2800"/>
          </a:p>
          <a:p>
            <a:r>
              <a:rPr lang="en-US" altLang="zh-CN" sz="2800"/>
              <a:t>因此，检测程度也会对结果造成影响</a:t>
            </a:r>
            <a:endParaRPr lang="en-US" altLang="zh-CN" sz="2800"/>
          </a:p>
        </p:txBody>
      </p:sp>
      <p:pic>
        <p:nvPicPr>
          <p:cNvPr id="115" name="图片 114"/>
          <p:cNvPicPr/>
          <p:nvPr>
            <p:custDataLst>
              <p:tags r:id="rId1"/>
            </p:custDataLst>
          </p:nvPr>
        </p:nvPicPr>
        <p:blipFill>
          <a:blip r:embed="rId2"/>
          <a:stretch>
            <a:fillRect/>
          </a:stretch>
        </p:blipFill>
        <p:spPr>
          <a:xfrm>
            <a:off x="8768080" y="147320"/>
            <a:ext cx="3326765" cy="25120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blinds(horizontal)">
                                      <p:cBhvr>
                                        <p:cTn id="35" dur="500"/>
                                        <p:tgtEl>
                                          <p:spTgt spid="3">
                                            <p:txEl>
                                              <p:pRg st="8" end="8"/>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blinds(horizontal)">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重要思想</a:t>
            </a:r>
            <a:r>
              <a:rPr lang="en-US" altLang="zh-CN"/>
              <a:t>4</a:t>
            </a:r>
            <a:r>
              <a:rPr lang="zh-CN" altLang="en-US"/>
              <a:t>：视角与</a:t>
            </a:r>
            <a:r>
              <a:rPr lang="zh-CN" altLang="en-US"/>
              <a:t>假设</a:t>
            </a:r>
            <a:endParaRPr lang="zh-CN" altLang="en-US"/>
          </a:p>
        </p:txBody>
      </p:sp>
      <p:sp>
        <p:nvSpPr>
          <p:cNvPr id="3" name="文本框 2"/>
          <p:cNvSpPr txBox="1"/>
          <p:nvPr/>
        </p:nvSpPr>
        <p:spPr>
          <a:xfrm>
            <a:off x="721360" y="1242060"/>
            <a:ext cx="11224260" cy="4941570"/>
          </a:xfrm>
          <a:prstGeom prst="rect">
            <a:avLst/>
          </a:prstGeom>
          <a:noFill/>
        </p:spPr>
        <p:txBody>
          <a:bodyPr wrap="square" rtlCol="0">
            <a:noAutofit/>
          </a:bodyPr>
          <a:p>
            <a:r>
              <a:rPr lang="zh-CN" altLang="en-US" sz="2800"/>
              <a:t>有的时候better问题的提出就是通过新视角、反潜意识假设的提出而提出的</a:t>
            </a:r>
            <a:endParaRPr lang="zh-CN" altLang="en-US" sz="2800"/>
          </a:p>
          <a:p>
            <a:r>
              <a:rPr lang="zh-CN" altLang="en-US" sz="2800"/>
              <a:t>例如一张妇女正在哭泣的照片，那么能够说明妇女真的是很悲伤吗？为什么不可以是喜极而泣？我们潜意识中总是认为哭泣与悲伤挂钩，但事实上喜极而泣也是十分常见的。这是潜意识在作祟</a:t>
            </a:r>
            <a:endParaRPr lang="zh-CN" altLang="en-US" sz="2800"/>
          </a:p>
          <a:p>
            <a:r>
              <a:rPr lang="zh-CN" altLang="en-US" sz="2800"/>
              <a:t>例如一张画我们潜意识正过来看，不会想到反过来看，这是视角的切换</a:t>
            </a:r>
            <a:endParaRPr lang="zh-CN" altLang="en-US" sz="2800"/>
          </a:p>
        </p:txBody>
      </p:sp>
      <p:pic>
        <p:nvPicPr>
          <p:cNvPr id="116" name="图片 115"/>
          <p:cNvPicPr/>
          <p:nvPr>
            <p:custDataLst>
              <p:tags r:id="rId1"/>
            </p:custDataLst>
          </p:nvPr>
        </p:nvPicPr>
        <p:blipFill>
          <a:blip r:embed="rId2"/>
          <a:stretch>
            <a:fillRect/>
          </a:stretch>
        </p:blipFill>
        <p:spPr>
          <a:xfrm>
            <a:off x="3675380" y="3825875"/>
            <a:ext cx="2260600" cy="2961005"/>
          </a:xfrm>
          <a:prstGeom prst="rect">
            <a:avLst/>
          </a:prstGeom>
          <a:noFill/>
          <a:ln w="9525">
            <a:noFill/>
          </a:ln>
        </p:spPr>
      </p:pic>
      <p:pic>
        <p:nvPicPr>
          <p:cNvPr id="117" name="图片 116"/>
          <p:cNvPicPr/>
          <p:nvPr/>
        </p:nvPicPr>
        <p:blipFill>
          <a:blip r:embed="rId3"/>
          <a:stretch>
            <a:fillRect/>
          </a:stretch>
        </p:blipFill>
        <p:spPr>
          <a:xfrm>
            <a:off x="5935980" y="3825875"/>
            <a:ext cx="3434715" cy="296100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设计思维实现的重要一环</a:t>
            </a:r>
            <a:r>
              <a:rPr lang="en-US" altLang="zh-CN"/>
              <a:t>——</a:t>
            </a:r>
            <a:r>
              <a:t>团队合作</a:t>
            </a:r>
          </a:p>
        </p:txBody>
      </p:sp>
      <p:sp>
        <p:nvSpPr>
          <p:cNvPr id="3" name="文本框 2"/>
          <p:cNvSpPr txBox="1"/>
          <p:nvPr/>
        </p:nvSpPr>
        <p:spPr>
          <a:xfrm>
            <a:off x="818515" y="1184910"/>
            <a:ext cx="11016615" cy="4966970"/>
          </a:xfrm>
          <a:prstGeom prst="rect">
            <a:avLst/>
          </a:prstGeom>
          <a:noFill/>
        </p:spPr>
        <p:txBody>
          <a:bodyPr wrap="square" rtlCol="0">
            <a:noAutofit/>
          </a:bodyPr>
          <a:p>
            <a:r>
              <a:rPr lang="zh-CN" altLang="en-US" sz="3200"/>
              <a:t>设计思维涉及到团队，一个优秀设计思维的提出永远都是团队的努力。那么，如何让团队高效地配合、工作，才能实现理想中的“1+1&gt;2”呢？那么因此，team part也是design thinking重要的一部分</a:t>
            </a:r>
            <a:endParaRPr lang="zh-CN" altLang="en-US" sz="3200"/>
          </a:p>
          <a:p>
            <a:r>
              <a:rPr lang="zh-CN" altLang="en-US" sz="3200"/>
              <a:t>一个普通的团队通常存在以下的问题：</a:t>
            </a:r>
            <a:endParaRPr lang="zh-CN" altLang="en-US" sz="3200"/>
          </a:p>
          <a:p>
            <a:r>
              <a:rPr lang="zh-CN" altLang="en-US" sz="3200"/>
              <a:t>1.评价理解：Evaluation Comprehension </a:t>
            </a:r>
            <a:endParaRPr lang="zh-CN" altLang="en-US" sz="3200"/>
          </a:p>
          <a:p>
            <a:r>
              <a:rPr lang="zh-CN" altLang="en-US" sz="3200"/>
              <a:t>交流解决方案的过程中急于肯定与否定</a:t>
            </a:r>
            <a:endParaRPr lang="zh-CN" altLang="en-US" sz="3200"/>
          </a:p>
          <a:p>
            <a:r>
              <a:rPr lang="zh-CN" altLang="en-US" sz="3200"/>
              <a:t>2.脱离话题：Free-riding （zoom out） </a:t>
            </a:r>
            <a:endParaRPr lang="zh-CN" altLang="en-US" sz="3200"/>
          </a:p>
          <a:p>
            <a:r>
              <a:rPr lang="zh-CN" altLang="en-US" sz="3200"/>
              <a:t>交流过程中容易开始远离话题</a:t>
            </a:r>
            <a:endParaRPr lang="zh-CN" altLang="en-US" sz="3200"/>
          </a:p>
          <a:p>
            <a:r>
              <a:rPr lang="zh-CN" altLang="en-US" sz="3200"/>
              <a:t>3.打断流畅度：Fluency Block  </a:t>
            </a:r>
            <a:endParaRPr lang="zh-CN" altLang="en-US" sz="3200"/>
          </a:p>
          <a:p>
            <a:r>
              <a:rPr lang="zh-CN" altLang="en-US" sz="3200"/>
              <a:t>交流过程中发言容易直接被他人打断</a:t>
            </a:r>
            <a:endParaRPr lang="zh-CN" altLang="en-US" sz="3200"/>
          </a:p>
        </p:txBody>
      </p:sp>
      <p:pic>
        <p:nvPicPr>
          <p:cNvPr id="118" name="图片 117"/>
          <p:cNvPicPr/>
          <p:nvPr/>
        </p:nvPicPr>
        <p:blipFill>
          <a:blip r:embed="rId1"/>
          <a:stretch>
            <a:fillRect/>
          </a:stretch>
        </p:blipFill>
        <p:spPr>
          <a:xfrm>
            <a:off x="8091170" y="4111625"/>
            <a:ext cx="3595370" cy="225298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Brainstormin</a:t>
            </a:r>
            <a:r>
              <a:rPr lang="en-US" altLang="zh-CN"/>
              <a:t>g</a:t>
            </a:r>
            <a:endParaRPr lang="en-US" altLang="zh-CN"/>
          </a:p>
        </p:txBody>
      </p:sp>
      <p:sp>
        <p:nvSpPr>
          <p:cNvPr id="3" name="文本框 2"/>
          <p:cNvSpPr txBox="1"/>
          <p:nvPr/>
        </p:nvSpPr>
        <p:spPr>
          <a:xfrm>
            <a:off x="715010" y="972185"/>
            <a:ext cx="11108055" cy="5063490"/>
          </a:xfrm>
          <a:prstGeom prst="rect">
            <a:avLst/>
          </a:prstGeom>
          <a:noFill/>
        </p:spPr>
        <p:txBody>
          <a:bodyPr wrap="square" rtlCol="0">
            <a:noAutofit/>
          </a:bodyPr>
          <a:p>
            <a:r>
              <a:rPr lang="zh-CN" altLang="en-US" sz="2800"/>
              <a:t>那么高效的Brainstorming应该注意哪些点呢？</a:t>
            </a:r>
            <a:endParaRPr lang="zh-CN" altLang="en-US" sz="2800"/>
          </a:p>
          <a:p>
            <a:r>
              <a:rPr lang="zh-CN" altLang="en-US" sz="2800"/>
              <a:t>1.Defer judgment: 推迟评价，让所有人发表</a:t>
            </a:r>
            <a:endParaRPr lang="zh-CN" altLang="en-US" sz="2800"/>
          </a:p>
          <a:p>
            <a:r>
              <a:rPr lang="zh-CN" altLang="en-US" sz="2800"/>
              <a:t>完观点后再集中一一评价</a:t>
            </a:r>
            <a:endParaRPr lang="zh-CN" altLang="en-US" sz="2800"/>
          </a:p>
          <a:p>
            <a:r>
              <a:rPr lang="zh-CN" altLang="en-US" sz="2800"/>
              <a:t>2.Encourage wild ideas: 鼓励成员提出狂野想法</a:t>
            </a:r>
            <a:endParaRPr lang="zh-CN" altLang="en-US" sz="2800"/>
          </a:p>
          <a:p>
            <a:r>
              <a:rPr lang="zh-CN" altLang="en-US" sz="2800"/>
              <a:t>3.Build on the ideas of others: 不能一昧发散思</a:t>
            </a:r>
            <a:endParaRPr lang="zh-CN" altLang="en-US" sz="2800"/>
          </a:p>
          <a:p>
            <a:r>
              <a:rPr lang="zh-CN" altLang="en-US" sz="2800"/>
              <a:t>考，同时要像搭积木循序渐进</a:t>
            </a:r>
            <a:endParaRPr lang="zh-CN" altLang="en-US" sz="2800"/>
          </a:p>
          <a:p>
            <a:r>
              <a:rPr lang="zh-CN" altLang="en-US" sz="2800"/>
              <a:t>4.Stay focused on Topic: 不能动不动就中途脱离</a:t>
            </a:r>
            <a:endParaRPr lang="zh-CN" altLang="en-US" sz="2800"/>
          </a:p>
          <a:p>
            <a:r>
              <a:rPr lang="zh-CN" altLang="en-US" sz="2800"/>
              <a:t>话题，必须持续在主题上讨论</a:t>
            </a:r>
            <a:endParaRPr lang="zh-CN" altLang="en-US" sz="2800"/>
          </a:p>
          <a:p>
            <a:r>
              <a:rPr lang="zh-CN" altLang="en-US" sz="2800"/>
              <a:t>5.One conversation at a time: 七嘴八舌无助于</a:t>
            </a:r>
            <a:endParaRPr lang="zh-CN" altLang="en-US" sz="2800"/>
          </a:p>
          <a:p>
            <a:r>
              <a:rPr lang="zh-CN" altLang="en-US" sz="2800"/>
              <a:t>高效的讨论</a:t>
            </a:r>
            <a:endParaRPr lang="zh-CN" altLang="en-US" sz="2800"/>
          </a:p>
          <a:p>
            <a:r>
              <a:rPr lang="zh-CN" altLang="en-US" sz="2800"/>
              <a:t>6.Be visual: 尽可能的实例化，让其他成员直观的</a:t>
            </a:r>
            <a:endParaRPr lang="zh-CN" altLang="en-US" sz="2800"/>
          </a:p>
          <a:p>
            <a:r>
              <a:rPr lang="zh-CN" altLang="en-US" sz="2800"/>
              <a:t>get到你的观点</a:t>
            </a:r>
            <a:endParaRPr lang="zh-CN" altLang="en-US" sz="2800"/>
          </a:p>
          <a:p>
            <a:r>
              <a:rPr lang="zh-CN" altLang="en-US" sz="2800"/>
              <a:t>7.Go for quantity: 追求质量，毫无疑问</a:t>
            </a:r>
            <a:endParaRPr lang="zh-CN" altLang="en-US" sz="2800"/>
          </a:p>
        </p:txBody>
      </p:sp>
      <p:pic>
        <p:nvPicPr>
          <p:cNvPr id="119" name="图片 118"/>
          <p:cNvPicPr/>
          <p:nvPr/>
        </p:nvPicPr>
        <p:blipFill>
          <a:blip r:embed="rId1"/>
          <a:stretch>
            <a:fillRect/>
          </a:stretch>
        </p:blipFill>
        <p:spPr>
          <a:xfrm>
            <a:off x="8555990" y="1033145"/>
            <a:ext cx="3575050" cy="2461895"/>
          </a:xfrm>
          <a:prstGeom prst="rect">
            <a:avLst/>
          </a:prstGeom>
          <a:noFill/>
          <a:ln w="9525">
            <a:noFill/>
          </a:ln>
        </p:spPr>
      </p:pic>
      <p:pic>
        <p:nvPicPr>
          <p:cNvPr id="120" name="图片 119"/>
          <p:cNvPicPr/>
          <p:nvPr/>
        </p:nvPicPr>
        <p:blipFill>
          <a:blip r:embed="rId2"/>
          <a:stretch>
            <a:fillRect/>
          </a:stretch>
        </p:blipFill>
        <p:spPr>
          <a:xfrm>
            <a:off x="8555990" y="3547110"/>
            <a:ext cx="3575050" cy="248856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如何打造优秀团队</a:t>
            </a:r>
            <a:endParaRPr lang="zh-CN" altLang="en-US"/>
          </a:p>
        </p:txBody>
      </p:sp>
      <p:sp>
        <p:nvSpPr>
          <p:cNvPr id="3" name="文本框 2"/>
          <p:cNvSpPr txBox="1"/>
          <p:nvPr/>
        </p:nvSpPr>
        <p:spPr>
          <a:xfrm>
            <a:off x="716280" y="1075055"/>
            <a:ext cx="11145520" cy="5179695"/>
          </a:xfrm>
          <a:prstGeom prst="rect">
            <a:avLst/>
          </a:prstGeom>
          <a:noFill/>
        </p:spPr>
        <p:txBody>
          <a:bodyPr wrap="square" rtlCol="0">
            <a:noAutofit/>
          </a:bodyPr>
          <a:p>
            <a:r>
              <a:rPr lang="zh-CN" altLang="en-US" sz="3200"/>
              <a:t>首先介绍：贝尔宾团队角色</a:t>
            </a:r>
            <a:endParaRPr lang="zh-CN" altLang="en-US" sz="3200"/>
          </a:p>
          <a:p>
            <a:r>
              <a:rPr lang="zh-CN" altLang="en-US" sz="3200"/>
              <a:t>在贝尔宾博士的理论中，一共有九种团队角色：</a:t>
            </a:r>
            <a:endParaRPr lang="zh-CN" altLang="en-US" sz="3200"/>
          </a:p>
          <a:p>
            <a:r>
              <a:rPr lang="zh-CN" altLang="en-US" sz="3200"/>
              <a:t>智多星、外交家、审议员、协调者、鞭策者、</a:t>
            </a:r>
            <a:endParaRPr lang="zh-CN" altLang="en-US" sz="3200"/>
          </a:p>
          <a:p>
            <a:r>
              <a:rPr lang="zh-CN" altLang="en-US" sz="3200"/>
              <a:t>凝聚者、执行者、完成者、专业师</a:t>
            </a:r>
            <a:endParaRPr lang="zh-CN" altLang="en-US" sz="3200"/>
          </a:p>
          <a:p>
            <a:r>
              <a:rPr lang="zh-CN" altLang="en-US" sz="3200"/>
              <a:t>充分了解每一位成员属于那种团队角色，更有</a:t>
            </a:r>
            <a:endParaRPr lang="zh-CN" altLang="en-US" sz="3200"/>
          </a:p>
          <a:p>
            <a:r>
              <a:rPr lang="zh-CN" altLang="en-US" sz="3200"/>
              <a:t>助于团队更好地表现</a:t>
            </a:r>
            <a:endParaRPr lang="zh-CN" altLang="en-US" sz="3200"/>
          </a:p>
          <a:p>
            <a:r>
              <a:rPr lang="zh-CN" altLang="en-US" sz="3200"/>
              <a:t>其次介绍：行动计划中的经典：RASCI</a:t>
            </a:r>
            <a:endParaRPr lang="zh-CN" altLang="en-US" sz="3200"/>
          </a:p>
          <a:p>
            <a:r>
              <a:rPr lang="zh-CN" altLang="en-US" sz="3200"/>
              <a:t>Responsible Authorization Support </a:t>
            </a:r>
            <a:endParaRPr lang="zh-CN" altLang="en-US" sz="3200"/>
          </a:p>
          <a:p>
            <a:r>
              <a:rPr lang="zh-CN" altLang="en-US" sz="3200"/>
              <a:t>Consultation Information</a:t>
            </a:r>
            <a:endParaRPr lang="zh-CN" altLang="en-US" sz="3200"/>
          </a:p>
          <a:p>
            <a:r>
              <a:rPr lang="zh-CN" altLang="en-US" sz="3200"/>
              <a:t>谁负责任？谁授权？谁支持？咨询谁？通知谁</a:t>
            </a:r>
            <a:r>
              <a:rPr lang="en-US" altLang="zh-CN" sz="3200"/>
              <a:t>?</a:t>
            </a:r>
            <a:endParaRPr lang="zh-CN" altLang="en-US" sz="3200"/>
          </a:p>
          <a:p>
            <a:r>
              <a:rPr lang="zh-CN" altLang="en-US" sz="3200"/>
              <a:t>这些关系一定要捋顺，保证团队良好地运行</a:t>
            </a:r>
            <a:endParaRPr lang="zh-CN" altLang="en-US" sz="3200"/>
          </a:p>
        </p:txBody>
      </p:sp>
      <p:pic>
        <p:nvPicPr>
          <p:cNvPr id="121" name="图片 120"/>
          <p:cNvPicPr/>
          <p:nvPr/>
        </p:nvPicPr>
        <p:blipFill>
          <a:blip r:embed="rId1"/>
          <a:stretch>
            <a:fillRect/>
          </a:stretch>
        </p:blipFill>
        <p:spPr>
          <a:xfrm>
            <a:off x="9142095" y="1121410"/>
            <a:ext cx="2851150" cy="1927225"/>
          </a:xfrm>
          <a:prstGeom prst="rect">
            <a:avLst/>
          </a:prstGeom>
          <a:noFill/>
          <a:ln w="9525">
            <a:noFill/>
          </a:ln>
        </p:spPr>
      </p:pic>
      <p:pic>
        <p:nvPicPr>
          <p:cNvPr id="122" name="图片 121"/>
          <p:cNvPicPr/>
          <p:nvPr/>
        </p:nvPicPr>
        <p:blipFill>
          <a:blip r:embed="rId2"/>
          <a:stretch>
            <a:fillRect/>
          </a:stretch>
        </p:blipFill>
        <p:spPr>
          <a:xfrm>
            <a:off x="9142095" y="3048635"/>
            <a:ext cx="2851785" cy="3206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blinds(horizontal)">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如何打造优秀团队</a:t>
            </a:r>
            <a:endParaRPr lang="zh-CN" altLang="en-US"/>
          </a:p>
        </p:txBody>
      </p:sp>
      <p:sp>
        <p:nvSpPr>
          <p:cNvPr id="3" name="文本框 2"/>
          <p:cNvSpPr txBox="1"/>
          <p:nvPr/>
        </p:nvSpPr>
        <p:spPr>
          <a:xfrm>
            <a:off x="728980" y="1167130"/>
            <a:ext cx="11077575" cy="5042535"/>
          </a:xfrm>
          <a:prstGeom prst="rect">
            <a:avLst/>
          </a:prstGeom>
          <a:noFill/>
        </p:spPr>
        <p:txBody>
          <a:bodyPr wrap="square" rtlCol="0">
            <a:noAutofit/>
          </a:bodyPr>
          <a:p>
            <a:r>
              <a:rPr lang="zh-CN" altLang="en-US" sz="2800"/>
              <a:t>最后介绍：书面合约——合伙章程</a:t>
            </a:r>
            <a:endParaRPr lang="zh-CN" altLang="en-US" sz="2800"/>
          </a:p>
          <a:p>
            <a:r>
              <a:rPr lang="zh-CN" altLang="en-US" sz="2800"/>
              <a:t>在章程中，约定成员的任务、权限，阐述成员的共同愿景或目标，明确工作上的细节等等，这通常在团队开始运作前会落实到位</a:t>
            </a:r>
            <a:endParaRPr lang="zh-CN" altLang="en-US" sz="2800"/>
          </a:p>
          <a:p>
            <a:r>
              <a:rPr lang="zh-CN" altLang="en-US" sz="2800"/>
              <a:t>经典例子：皮克斯的成功</a:t>
            </a:r>
            <a:endParaRPr lang="zh-CN" altLang="en-US" sz="2800"/>
          </a:p>
          <a:p>
            <a:r>
              <a:rPr lang="zh-CN" altLang="en-US" sz="2800"/>
              <a:t>皮克斯支持不同部门（不同电影）的团队进行交互沟通，从而充分利用团队的每一个可能的创意；同时他们坦然接受失败，接受观众的反馈，从而帮助他们不断改进。正是皮克斯团队的明细分工、行动有条、愿景一致，</a:t>
            </a:r>
            <a:r>
              <a:rPr lang="zh-CN" altLang="en-US" sz="2800"/>
              <a:t>使得它成为了世界上最著名的动画制作工作室。</a:t>
            </a:r>
            <a:endParaRPr lang="zh-CN" altLang="en-US" sz="2800"/>
          </a:p>
        </p:txBody>
      </p:sp>
      <p:pic>
        <p:nvPicPr>
          <p:cNvPr id="123" name="图片 122"/>
          <p:cNvPicPr/>
          <p:nvPr/>
        </p:nvPicPr>
        <p:blipFill>
          <a:blip r:embed="rId1"/>
          <a:stretch>
            <a:fillRect/>
          </a:stretch>
        </p:blipFill>
        <p:spPr>
          <a:xfrm>
            <a:off x="5137150" y="4606290"/>
            <a:ext cx="4323080" cy="2168525"/>
          </a:xfrm>
          <a:prstGeom prst="rect">
            <a:avLst/>
          </a:prstGeom>
          <a:noFill/>
          <a:ln w="9525">
            <a:noFill/>
          </a:ln>
        </p:spPr>
      </p:pic>
      <p:pic>
        <p:nvPicPr>
          <p:cNvPr id="125" name="图片 124"/>
          <p:cNvPicPr/>
          <p:nvPr/>
        </p:nvPicPr>
        <p:blipFill>
          <a:blip r:embed="rId2"/>
          <a:stretch>
            <a:fillRect/>
          </a:stretch>
        </p:blipFill>
        <p:spPr>
          <a:xfrm>
            <a:off x="2327910" y="4606290"/>
            <a:ext cx="2447290" cy="16764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 </a:t>
            </a:r>
            <a:r>
              <a:t>设计思维的</a:t>
            </a:r>
            <a:r>
              <a:t>实质？</a:t>
            </a:r>
          </a:p>
        </p:txBody>
      </p:sp>
      <p:sp>
        <p:nvSpPr>
          <p:cNvPr id="3" name="文本框 2"/>
          <p:cNvSpPr txBox="1"/>
          <p:nvPr/>
        </p:nvSpPr>
        <p:spPr>
          <a:xfrm>
            <a:off x="618490" y="1263015"/>
            <a:ext cx="11083290" cy="4900930"/>
          </a:xfrm>
          <a:prstGeom prst="rect">
            <a:avLst/>
          </a:prstGeom>
          <a:noFill/>
        </p:spPr>
        <p:txBody>
          <a:bodyPr wrap="square" rtlCol="0">
            <a:noAutofit/>
          </a:bodyPr>
          <a:p>
            <a:r>
              <a:rPr lang="zh-CN" altLang="en-US" sz="3200"/>
              <a:t>1.组合而引发的创新与变种</a:t>
            </a:r>
            <a:endParaRPr lang="zh-CN" altLang="en-US" sz="3200"/>
          </a:p>
          <a:p>
            <a:r>
              <a:rPr lang="zh-CN" altLang="en-US" sz="3200"/>
              <a:t>例如: 计算</a:t>
            </a:r>
            <a:r>
              <a:rPr lang="zh-CN" altLang="en-US" sz="3200"/>
              <a:t>机Input设备与老鼠外形的结合: 鼠标</a:t>
            </a:r>
            <a:endParaRPr lang="zh-CN" altLang="en-US" sz="3200"/>
          </a:p>
          <a:p>
            <a:r>
              <a:rPr lang="zh-CN" altLang="en-US" sz="3200"/>
              <a:t>2.所有人类的行为其实都是’designed’的</a:t>
            </a:r>
            <a:endParaRPr lang="zh-CN" altLang="en-US" sz="3200"/>
          </a:p>
          <a:p>
            <a:r>
              <a:rPr lang="zh-CN" altLang="en-US" sz="3200"/>
              <a:t>除了时尚或者内部装修设计之外, 也有政策/经验/药物等设计</a:t>
            </a:r>
            <a:endParaRPr lang="zh-CN" altLang="en-US" sz="3200"/>
          </a:p>
          <a:p>
            <a:r>
              <a:rPr lang="zh-CN" altLang="en-US" sz="3200"/>
              <a:t>3.设计思维的重要一点: 超越传统概念</a:t>
            </a:r>
            <a:endParaRPr lang="zh-CN" altLang="en-US" sz="3200"/>
          </a:p>
        </p:txBody>
      </p:sp>
      <p:pic>
        <p:nvPicPr>
          <p:cNvPr id="101" name="图片 100"/>
          <p:cNvPicPr/>
          <p:nvPr/>
        </p:nvPicPr>
        <p:blipFill>
          <a:blip r:embed="rId1"/>
          <a:stretch>
            <a:fillRect/>
          </a:stretch>
        </p:blipFill>
        <p:spPr>
          <a:xfrm>
            <a:off x="528320" y="3774440"/>
            <a:ext cx="2104390" cy="2531745"/>
          </a:xfrm>
          <a:prstGeom prst="rect">
            <a:avLst/>
          </a:prstGeom>
          <a:noFill/>
          <a:ln w="9525">
            <a:noFill/>
          </a:ln>
        </p:spPr>
      </p:pic>
      <p:pic>
        <p:nvPicPr>
          <p:cNvPr id="102" name="图片 101"/>
          <p:cNvPicPr/>
          <p:nvPr/>
        </p:nvPicPr>
        <p:blipFill>
          <a:blip r:embed="rId2"/>
          <a:stretch>
            <a:fillRect/>
          </a:stretch>
        </p:blipFill>
        <p:spPr>
          <a:xfrm>
            <a:off x="6096000" y="3815080"/>
            <a:ext cx="2753360" cy="249174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to better ideate?</a:t>
            </a:r>
            <a:endParaRPr lang="en-US" altLang="zh-CN"/>
          </a:p>
        </p:txBody>
      </p:sp>
      <p:sp>
        <p:nvSpPr>
          <p:cNvPr id="3" name="文本框 2"/>
          <p:cNvSpPr txBox="1"/>
          <p:nvPr/>
        </p:nvSpPr>
        <p:spPr>
          <a:xfrm>
            <a:off x="802640" y="1513205"/>
            <a:ext cx="11040745" cy="4675505"/>
          </a:xfrm>
          <a:prstGeom prst="rect">
            <a:avLst/>
          </a:prstGeom>
          <a:noFill/>
        </p:spPr>
        <p:txBody>
          <a:bodyPr wrap="square" rtlCol="0">
            <a:noAutofit/>
          </a:bodyPr>
          <a:p>
            <a:r>
              <a:rPr lang="zh-CN" altLang="en-US" sz="3600"/>
              <a:t>那么到此，speaking of ideas，那么如何让idea更好地诞生在团队中呢？</a:t>
            </a:r>
            <a:endParaRPr lang="zh-CN" altLang="en-US" sz="3600"/>
          </a:p>
          <a:p>
            <a:r>
              <a:rPr lang="zh-CN" altLang="en-US" sz="3600"/>
              <a:t>首先，有两种思考方式：发散思考 &amp; 收敛思考  Divergent &amp; Convergent</a:t>
            </a:r>
            <a:endParaRPr lang="zh-CN" altLang="en-US" sz="3600"/>
          </a:p>
          <a:p>
            <a:r>
              <a:rPr lang="zh-CN" altLang="en-US" sz="3600"/>
              <a:t>其次：还有许多小技巧可以使用：</a:t>
            </a:r>
            <a:endParaRPr lang="zh-CN" altLang="en-US" sz="3600"/>
          </a:p>
        </p:txBody>
      </p:sp>
      <p:pic>
        <p:nvPicPr>
          <p:cNvPr id="126" name="图片 125"/>
          <p:cNvPicPr/>
          <p:nvPr/>
        </p:nvPicPr>
        <p:blipFill>
          <a:blip r:embed="rId1"/>
          <a:stretch>
            <a:fillRect/>
          </a:stretch>
        </p:blipFill>
        <p:spPr>
          <a:xfrm>
            <a:off x="1922145" y="4312285"/>
            <a:ext cx="2615565" cy="2162175"/>
          </a:xfrm>
          <a:prstGeom prst="rect">
            <a:avLst/>
          </a:prstGeom>
          <a:noFill/>
          <a:ln w="9525">
            <a:noFill/>
          </a:ln>
        </p:spPr>
      </p:pic>
      <p:pic>
        <p:nvPicPr>
          <p:cNvPr id="127" name="图片 126"/>
          <p:cNvPicPr/>
          <p:nvPr/>
        </p:nvPicPr>
        <p:blipFill>
          <a:blip r:embed="rId2"/>
          <a:stretch>
            <a:fillRect/>
          </a:stretch>
        </p:blipFill>
        <p:spPr>
          <a:xfrm>
            <a:off x="5391150" y="4312285"/>
            <a:ext cx="4109085" cy="248475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Ideation Skill 1——HMW Theory</a:t>
            </a:r>
            <a:endParaRPr lang="en-US" altLang="zh-CN"/>
          </a:p>
        </p:txBody>
      </p:sp>
      <p:sp>
        <p:nvSpPr>
          <p:cNvPr id="3" name="文本框 2"/>
          <p:cNvSpPr txBox="1"/>
          <p:nvPr/>
        </p:nvSpPr>
        <p:spPr>
          <a:xfrm>
            <a:off x="755015" y="941705"/>
            <a:ext cx="8345805" cy="4815840"/>
          </a:xfrm>
          <a:prstGeom prst="rect">
            <a:avLst/>
          </a:prstGeom>
          <a:noFill/>
        </p:spPr>
        <p:txBody>
          <a:bodyPr wrap="square" rtlCol="0">
            <a:noAutofit/>
          </a:bodyPr>
          <a:p>
            <a:r>
              <a:rPr lang="zh-CN" altLang="en-US" sz="2000"/>
              <a:t>How：表示我们假设问题是可以解决的，只是我们尚不知道如何解决</a:t>
            </a:r>
            <a:endParaRPr lang="zh-CN" altLang="en-US" sz="2000"/>
          </a:p>
          <a:p>
            <a:r>
              <a:rPr lang="zh-CN" altLang="en-US" sz="2000"/>
              <a:t>Might：暗示现在讨论的想法不用太完美，支出大概有哪些方向即可，问题有无数的解法，我们可以有很宽广的创造空间</a:t>
            </a:r>
            <a:endParaRPr lang="zh-CN" altLang="en-US" sz="2000"/>
          </a:p>
          <a:p>
            <a:r>
              <a:rPr lang="zh-CN" altLang="en-US" sz="2000"/>
              <a:t>We：强调团队的重要性，不是单一成员的努力就可以解决问题，是需要整个团队的力量才可以解决这个问题</a:t>
            </a:r>
            <a:endParaRPr lang="zh-CN" altLang="en-US" sz="2000"/>
          </a:p>
          <a:p>
            <a:r>
              <a:rPr lang="zh-CN" altLang="en-US" sz="2000"/>
              <a:t>优化方向:</a:t>
            </a:r>
            <a:endParaRPr lang="zh-CN" altLang="en-US" sz="2000"/>
          </a:p>
          <a:p>
            <a:r>
              <a:rPr lang="zh-CN" altLang="en-US" sz="2000"/>
              <a:t>发挥积极影响:我们可以怎样利用xx问题让其他事情发挥出积极的作用？</a:t>
            </a:r>
            <a:endParaRPr lang="zh-CN" altLang="en-US" sz="2000"/>
          </a:p>
          <a:p>
            <a:r>
              <a:rPr lang="zh-CN" altLang="en-US" sz="2000"/>
              <a:t>移除消极影响:我们可以怎样将xx问题和其他问题隔离开？</a:t>
            </a:r>
            <a:endParaRPr lang="zh-CN" altLang="en-US" sz="2000"/>
          </a:p>
          <a:p>
            <a:r>
              <a:rPr lang="zh-CN" altLang="en-US" sz="2000"/>
              <a:t>逆向思维:我们可以怎样把xx问题抽象出来的实际痛点问题变成可令用户愉悦的一面？</a:t>
            </a:r>
            <a:endParaRPr lang="zh-CN" altLang="en-US" sz="2000"/>
          </a:p>
          <a:p>
            <a:r>
              <a:rPr lang="zh-CN" altLang="en-US" sz="2000"/>
              <a:t>质疑假设、在形容词上下功夫、找到没有预想过的资源、从需求或环境中创造类似体验、从问题出发应对挑战、改变现状、把问题分成多个小任务</a:t>
            </a:r>
            <a:endParaRPr lang="zh-CN" altLang="en-US" sz="2000"/>
          </a:p>
        </p:txBody>
      </p:sp>
      <p:pic>
        <p:nvPicPr>
          <p:cNvPr id="128" name="图片 127"/>
          <p:cNvPicPr/>
          <p:nvPr>
            <p:custDataLst>
              <p:tags r:id="rId1"/>
            </p:custDataLst>
          </p:nvPr>
        </p:nvPicPr>
        <p:blipFill>
          <a:blip r:embed="rId2"/>
          <a:stretch>
            <a:fillRect/>
          </a:stretch>
        </p:blipFill>
        <p:spPr>
          <a:xfrm>
            <a:off x="3651250" y="4614545"/>
            <a:ext cx="4074160" cy="2171700"/>
          </a:xfrm>
          <a:prstGeom prst="rect">
            <a:avLst/>
          </a:prstGeom>
          <a:noFill/>
          <a:ln w="9525">
            <a:noFill/>
          </a:ln>
        </p:spPr>
      </p:pic>
      <p:pic>
        <p:nvPicPr>
          <p:cNvPr id="130" name="图片 129"/>
          <p:cNvPicPr/>
          <p:nvPr>
            <p:custDataLst>
              <p:tags r:id="rId3"/>
            </p:custDataLst>
          </p:nvPr>
        </p:nvPicPr>
        <p:blipFill>
          <a:blip r:embed="rId4"/>
          <a:stretch>
            <a:fillRect/>
          </a:stretch>
        </p:blipFill>
        <p:spPr>
          <a:xfrm rot="5400000">
            <a:off x="8220075" y="2365375"/>
            <a:ext cx="4962525" cy="211455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Ideation Skill 2——</a:t>
            </a:r>
            <a:r>
              <a:rPr lang="zh-CN" altLang="en-US">
                <a:sym typeface="+mn-ea"/>
              </a:rPr>
              <a:t>反事实</a:t>
            </a:r>
            <a:r>
              <a:rPr lang="zh-CN" altLang="en-US">
                <a:sym typeface="+mn-ea"/>
              </a:rPr>
              <a:t>思维</a:t>
            </a:r>
            <a:endParaRPr lang="zh-CN" altLang="en-US">
              <a:sym typeface="+mn-ea"/>
            </a:endParaRPr>
          </a:p>
        </p:txBody>
      </p:sp>
      <p:sp>
        <p:nvSpPr>
          <p:cNvPr id="3" name="文本框 2"/>
          <p:cNvSpPr txBox="1"/>
          <p:nvPr/>
        </p:nvSpPr>
        <p:spPr>
          <a:xfrm>
            <a:off x="792480" y="1343660"/>
            <a:ext cx="4064000" cy="3489325"/>
          </a:xfrm>
          <a:prstGeom prst="rect">
            <a:avLst/>
          </a:prstGeom>
          <a:noFill/>
        </p:spPr>
        <p:txBody>
          <a:bodyPr wrap="square" rtlCol="0">
            <a:noAutofit/>
          </a:bodyPr>
          <a:p>
            <a:r>
              <a:rPr lang="zh-CN" altLang="en-US" sz="3200"/>
              <a:t>通常往往现存的能直接想出的idea可能都是建立在既定事实上的，但是万一这样的既定事实或者既定假设其实是错误的呢？</a:t>
            </a:r>
            <a:endParaRPr lang="zh-CN" altLang="en-US" sz="3200"/>
          </a:p>
        </p:txBody>
      </p:sp>
      <p:pic>
        <p:nvPicPr>
          <p:cNvPr id="132" name="图片 131"/>
          <p:cNvPicPr/>
          <p:nvPr/>
        </p:nvPicPr>
        <p:blipFill>
          <a:blip r:embed="rId1"/>
          <a:stretch>
            <a:fillRect/>
          </a:stretch>
        </p:blipFill>
        <p:spPr>
          <a:xfrm>
            <a:off x="4971415" y="1343660"/>
            <a:ext cx="3136900" cy="2831465"/>
          </a:xfrm>
          <a:prstGeom prst="rect">
            <a:avLst/>
          </a:prstGeom>
          <a:noFill/>
          <a:ln w="9525">
            <a:noFill/>
          </a:ln>
        </p:spPr>
      </p:pic>
      <p:pic>
        <p:nvPicPr>
          <p:cNvPr id="133" name="图片 132"/>
          <p:cNvPicPr/>
          <p:nvPr/>
        </p:nvPicPr>
        <p:blipFill>
          <a:blip r:embed="rId2"/>
          <a:stretch>
            <a:fillRect/>
          </a:stretch>
        </p:blipFill>
        <p:spPr>
          <a:xfrm>
            <a:off x="8223250" y="1343660"/>
            <a:ext cx="3886200" cy="496379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Ideation Skill 3——</a:t>
            </a:r>
            <a:r>
              <a:rPr lang="zh-CN" altLang="en-US">
                <a:sym typeface="+mn-ea"/>
              </a:rPr>
              <a:t>类比思维</a:t>
            </a:r>
            <a:br>
              <a:rPr lang="zh-CN" altLang="en-US">
                <a:sym typeface="+mn-ea"/>
              </a:rPr>
            </a:br>
            <a:r>
              <a:rPr lang="en-US" altLang="zh-CN">
                <a:sym typeface="+mn-ea"/>
              </a:rPr>
              <a:t>Ideation Skill 4——BOO</a:t>
            </a:r>
            <a:r>
              <a:rPr lang="zh-CN" altLang="en-US">
                <a:sym typeface="+mn-ea"/>
              </a:rPr>
              <a:t>方法</a:t>
            </a:r>
            <a:endParaRPr lang="zh-CN" altLang="en-US">
              <a:sym typeface="+mn-ea"/>
            </a:endParaRPr>
          </a:p>
        </p:txBody>
      </p:sp>
      <p:sp>
        <p:nvSpPr>
          <p:cNvPr id="3" name="文本框 2"/>
          <p:cNvSpPr txBox="1"/>
          <p:nvPr/>
        </p:nvSpPr>
        <p:spPr>
          <a:xfrm>
            <a:off x="760095" y="1343660"/>
            <a:ext cx="9273540" cy="4622800"/>
          </a:xfrm>
          <a:prstGeom prst="rect">
            <a:avLst/>
          </a:prstGeom>
          <a:noFill/>
        </p:spPr>
        <p:txBody>
          <a:bodyPr wrap="square" rtlCol="0">
            <a:noAutofit/>
          </a:bodyPr>
          <a:p>
            <a:r>
              <a:rPr lang="zh-CN" altLang="en-US" sz="3200"/>
              <a:t>类比思维</a:t>
            </a:r>
            <a:endParaRPr lang="zh-CN" altLang="en-US" sz="3200"/>
          </a:p>
          <a:p>
            <a:r>
              <a:rPr lang="zh-CN" altLang="en-US" sz="3200"/>
              <a:t>Familiarity、concrete &amp; be visual</a:t>
            </a:r>
            <a:endParaRPr lang="zh-CN" altLang="en-US" sz="3200"/>
          </a:p>
          <a:p>
            <a:r>
              <a:rPr lang="zh-CN" altLang="en-US" sz="3200"/>
              <a:t>To diversify - Don’t let hierarchy</a:t>
            </a:r>
            <a:endParaRPr lang="zh-CN" altLang="en-US" sz="3200"/>
          </a:p>
          <a:p>
            <a:r>
              <a:rPr lang="zh-CN" altLang="en-US" sz="3200"/>
              <a:t> kills the diversity</a:t>
            </a:r>
            <a:endParaRPr lang="zh-CN" altLang="en-US" sz="3200"/>
          </a:p>
          <a:p>
            <a:r>
              <a:rPr lang="en-US" altLang="zh-CN" sz="3200"/>
              <a:t>BOO：Build on other’s idea</a:t>
            </a:r>
            <a:endParaRPr lang="en-US" altLang="zh-CN" sz="3200"/>
          </a:p>
          <a:p>
            <a:r>
              <a:rPr lang="en-US" altLang="zh-CN" sz="3200"/>
              <a:t>- Sketching is an easy way to start prototyping.</a:t>
            </a:r>
            <a:endParaRPr lang="en-US" altLang="zh-CN" sz="3200"/>
          </a:p>
          <a:p>
            <a:r>
              <a:rPr lang="en-US" altLang="zh-CN" sz="3200"/>
              <a:t>- Creativity has the Darwin Theory as well.</a:t>
            </a:r>
            <a:endParaRPr lang="en-US" altLang="zh-CN" sz="3200"/>
          </a:p>
        </p:txBody>
      </p:sp>
      <p:pic>
        <p:nvPicPr>
          <p:cNvPr id="134" name="图片 133"/>
          <p:cNvPicPr/>
          <p:nvPr/>
        </p:nvPicPr>
        <p:blipFill>
          <a:blip r:embed="rId1"/>
          <a:stretch>
            <a:fillRect/>
          </a:stretch>
        </p:blipFill>
        <p:spPr>
          <a:xfrm>
            <a:off x="8272780" y="1301750"/>
            <a:ext cx="3457575" cy="2428240"/>
          </a:xfrm>
          <a:prstGeom prst="rect">
            <a:avLst/>
          </a:prstGeom>
          <a:noFill/>
          <a:ln w="9525">
            <a:noFill/>
          </a:ln>
        </p:spPr>
      </p:pic>
      <p:pic>
        <p:nvPicPr>
          <p:cNvPr id="135" name="图片 134"/>
          <p:cNvPicPr/>
          <p:nvPr/>
        </p:nvPicPr>
        <p:blipFill>
          <a:blip r:embed="rId2"/>
          <a:stretch>
            <a:fillRect/>
          </a:stretch>
        </p:blipFill>
        <p:spPr>
          <a:xfrm>
            <a:off x="10117138" y="3993515"/>
            <a:ext cx="1876425" cy="226695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a:t>
            </a:r>
            <a:r>
              <a:rPr lang="zh-CN" altLang="en-US"/>
              <a:t>roupthink</a:t>
            </a:r>
            <a:endParaRPr lang="zh-CN" altLang="en-US"/>
          </a:p>
        </p:txBody>
      </p:sp>
      <p:sp>
        <p:nvSpPr>
          <p:cNvPr id="3" name="文本框 2"/>
          <p:cNvSpPr txBox="1"/>
          <p:nvPr/>
        </p:nvSpPr>
        <p:spPr>
          <a:xfrm>
            <a:off x="854710" y="1440180"/>
            <a:ext cx="10993755" cy="4716780"/>
          </a:xfrm>
          <a:prstGeom prst="rect">
            <a:avLst/>
          </a:prstGeom>
          <a:noFill/>
        </p:spPr>
        <p:txBody>
          <a:bodyPr wrap="square" rtlCol="0">
            <a:noAutofit/>
          </a:bodyPr>
          <a:p>
            <a:r>
              <a:rPr lang="zh-CN" altLang="en-US" sz="4400"/>
              <a:t>idea在团队中的诞生过程称为：groupthink</a:t>
            </a:r>
            <a:endParaRPr lang="zh-CN" altLang="en-US" sz="4400"/>
          </a:p>
          <a:p>
            <a:r>
              <a:rPr lang="zh-CN" altLang="en-US" sz="2800"/>
              <a:t>Groupthink is a phenomenon that occurs when a group of individuals reaches a consensus without critical reasoning or evaluation of the consequences or alternatives.</a:t>
            </a:r>
            <a:endParaRPr lang="zh-CN" altLang="en-US" sz="2800"/>
          </a:p>
        </p:txBody>
      </p:sp>
      <p:pic>
        <p:nvPicPr>
          <p:cNvPr id="136" name="图片 135"/>
          <p:cNvPicPr/>
          <p:nvPr/>
        </p:nvPicPr>
        <p:blipFill>
          <a:blip r:embed="rId1"/>
          <a:stretch>
            <a:fillRect/>
          </a:stretch>
        </p:blipFill>
        <p:spPr>
          <a:xfrm>
            <a:off x="763905" y="3519170"/>
            <a:ext cx="3096895" cy="2550160"/>
          </a:xfrm>
          <a:prstGeom prst="rect">
            <a:avLst/>
          </a:prstGeom>
          <a:noFill/>
          <a:ln w="9525">
            <a:noFill/>
          </a:ln>
        </p:spPr>
      </p:pic>
      <p:pic>
        <p:nvPicPr>
          <p:cNvPr id="137" name="图片 136"/>
          <p:cNvPicPr/>
          <p:nvPr/>
        </p:nvPicPr>
        <p:blipFill>
          <a:blip r:embed="rId2"/>
          <a:stretch>
            <a:fillRect/>
          </a:stretch>
        </p:blipFill>
        <p:spPr>
          <a:xfrm>
            <a:off x="4758055" y="3519170"/>
            <a:ext cx="3666490" cy="255016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Groupthink  Problem</a:t>
            </a:r>
            <a:endParaRPr lang="en-US" altLang="zh-CN"/>
          </a:p>
        </p:txBody>
      </p:sp>
      <p:sp>
        <p:nvSpPr>
          <p:cNvPr id="3" name="文本框 2"/>
          <p:cNvSpPr txBox="1"/>
          <p:nvPr/>
        </p:nvSpPr>
        <p:spPr>
          <a:xfrm>
            <a:off x="529590" y="1402715"/>
            <a:ext cx="10106025" cy="3046095"/>
          </a:xfrm>
          <a:prstGeom prst="rect">
            <a:avLst/>
          </a:prstGeom>
          <a:noFill/>
        </p:spPr>
        <p:txBody>
          <a:bodyPr wrap="square" rtlCol="0">
            <a:spAutoFit/>
          </a:bodyPr>
          <a:p>
            <a:r>
              <a:rPr lang="zh-CN" altLang="en-US" sz="3200"/>
              <a:t>通常在groupthink中可能会出现的问题：</a:t>
            </a:r>
            <a:endParaRPr lang="zh-CN" altLang="en-US" sz="3200"/>
          </a:p>
          <a:p>
            <a:r>
              <a:rPr lang="zh-CN" altLang="en-US" sz="3200"/>
              <a:t>1.Confirmity pressure 认同压力</a:t>
            </a:r>
            <a:endParaRPr lang="zh-CN" altLang="en-US" sz="3200"/>
          </a:p>
          <a:p>
            <a:r>
              <a:rPr lang="zh-CN" altLang="en-US" sz="3200"/>
              <a:t>站观点是有心理压力的</a:t>
            </a:r>
            <a:endParaRPr lang="zh-CN" altLang="en-US" sz="3200"/>
          </a:p>
          <a:p>
            <a:r>
              <a:rPr lang="zh-CN" altLang="en-US" sz="3200"/>
              <a:t>2.Failure to see information 信息不透明</a:t>
            </a:r>
            <a:endParaRPr lang="zh-CN" altLang="en-US" sz="3200"/>
          </a:p>
          <a:p>
            <a:r>
              <a:rPr lang="zh-CN" altLang="en-US" sz="3200"/>
              <a:t>3.Failure to share information  </a:t>
            </a:r>
            <a:endParaRPr lang="zh-CN" altLang="en-US" sz="3200"/>
          </a:p>
          <a:p>
            <a:r>
              <a:rPr lang="zh-CN" altLang="en-US" sz="3200"/>
              <a:t>信息交流是有成本的，可能交流不充分或不透明</a:t>
            </a:r>
            <a:endParaRPr lang="zh-CN" altLang="en-US" sz="3200"/>
          </a:p>
        </p:txBody>
      </p:sp>
      <p:pic>
        <p:nvPicPr>
          <p:cNvPr id="138" name="图片 137"/>
          <p:cNvPicPr/>
          <p:nvPr/>
        </p:nvPicPr>
        <p:blipFill>
          <a:blip r:embed="rId1"/>
          <a:stretch>
            <a:fillRect/>
          </a:stretch>
        </p:blipFill>
        <p:spPr>
          <a:xfrm>
            <a:off x="5807075" y="4535170"/>
            <a:ext cx="3411855" cy="2227580"/>
          </a:xfrm>
          <a:prstGeom prst="rect">
            <a:avLst/>
          </a:prstGeom>
          <a:noFill/>
          <a:ln w="9525">
            <a:noFill/>
          </a:ln>
        </p:spPr>
      </p:pic>
      <p:pic>
        <p:nvPicPr>
          <p:cNvPr id="141" name="图片 140"/>
          <p:cNvPicPr/>
          <p:nvPr/>
        </p:nvPicPr>
        <p:blipFill>
          <a:blip r:embed="rId2"/>
          <a:stretch>
            <a:fillRect/>
          </a:stretch>
        </p:blipFill>
        <p:spPr>
          <a:xfrm>
            <a:off x="1221105" y="4532630"/>
            <a:ext cx="3195955" cy="197802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Skills to Groupthink</a:t>
            </a:r>
            <a:endParaRPr lang="en-US" altLang="zh-CN"/>
          </a:p>
        </p:txBody>
      </p:sp>
      <p:sp>
        <p:nvSpPr>
          <p:cNvPr id="3" name="文本框 2"/>
          <p:cNvSpPr txBox="1"/>
          <p:nvPr/>
        </p:nvSpPr>
        <p:spPr>
          <a:xfrm>
            <a:off x="718820" y="1393190"/>
            <a:ext cx="11003915" cy="4716780"/>
          </a:xfrm>
          <a:prstGeom prst="rect">
            <a:avLst/>
          </a:prstGeom>
          <a:noFill/>
        </p:spPr>
        <p:txBody>
          <a:bodyPr wrap="square" rtlCol="0">
            <a:noAutofit/>
          </a:bodyPr>
          <a:p>
            <a:r>
              <a:rPr lang="zh-CN" altLang="en-US" sz="4000"/>
              <a:t>那么groupthink有什么技巧呢？</a:t>
            </a:r>
            <a:endParaRPr lang="zh-CN" altLang="en-US" sz="4000"/>
          </a:p>
          <a:p>
            <a:r>
              <a:rPr lang="zh-CN" altLang="en-US" sz="4000"/>
              <a:t>1.Attack the ideas, not the people</a:t>
            </a:r>
            <a:endParaRPr lang="zh-CN" altLang="en-US" sz="4000"/>
          </a:p>
          <a:p>
            <a:r>
              <a:rPr lang="zh-CN" altLang="en-US" sz="4000"/>
              <a:t>2.Provide solid logic and rationale </a:t>
            </a:r>
            <a:endParaRPr lang="zh-CN" altLang="en-US" sz="4000"/>
          </a:p>
          <a:p>
            <a:r>
              <a:rPr lang="zh-CN" altLang="en-US" sz="4000"/>
              <a:t>3.Offer new alternatives</a:t>
            </a:r>
            <a:endParaRPr lang="zh-CN" altLang="en-US" sz="4000"/>
          </a:p>
          <a:p>
            <a:r>
              <a:rPr lang="zh-CN" altLang="en-US" sz="4000"/>
              <a:t>4.Serve the team, not your personal agenda</a:t>
            </a:r>
            <a:endParaRPr lang="zh-CN" altLang="en-US" sz="4000"/>
          </a:p>
          <a:p>
            <a:r>
              <a:rPr lang="zh-CN" altLang="en-US" sz="4000"/>
              <a:t>5.Know when enough is enough</a:t>
            </a:r>
            <a:endParaRPr lang="zh-CN" altLang="en-US" sz="4000"/>
          </a:p>
          <a:p>
            <a:r>
              <a:rPr lang="zh-CN" altLang="en-US" sz="4000"/>
              <a:t>6.Switch it up</a:t>
            </a:r>
            <a:endParaRPr lang="zh-CN" altLang="en-US" sz="4000"/>
          </a:p>
        </p:txBody>
      </p:sp>
      <p:pic>
        <p:nvPicPr>
          <p:cNvPr id="140" name="图片 139"/>
          <p:cNvPicPr/>
          <p:nvPr/>
        </p:nvPicPr>
        <p:blipFill>
          <a:blip r:embed="rId1"/>
          <a:stretch>
            <a:fillRect/>
          </a:stretch>
        </p:blipFill>
        <p:spPr>
          <a:xfrm>
            <a:off x="4154170" y="5142230"/>
            <a:ext cx="4949825" cy="158686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心理学中重要的工具</a:t>
            </a:r>
            <a:r>
              <a:rPr lang="en-US" altLang="zh-CN"/>
              <a:t>——</a:t>
            </a:r>
            <a:r>
              <a:rPr lang="zh-CN" altLang="en-US"/>
              <a:t>共情</a:t>
            </a:r>
            <a:endParaRPr lang="zh-CN" altLang="en-US"/>
          </a:p>
        </p:txBody>
      </p:sp>
      <p:sp>
        <p:nvSpPr>
          <p:cNvPr id="3" name="文本框 2"/>
          <p:cNvSpPr txBox="1"/>
          <p:nvPr/>
        </p:nvSpPr>
        <p:spPr>
          <a:xfrm>
            <a:off x="828675" y="1503045"/>
            <a:ext cx="10925175" cy="4543425"/>
          </a:xfrm>
          <a:prstGeom prst="rect">
            <a:avLst/>
          </a:prstGeom>
          <a:noFill/>
        </p:spPr>
        <p:txBody>
          <a:bodyPr wrap="square" rtlCol="0">
            <a:noAutofit/>
          </a:bodyPr>
          <a:p>
            <a:r>
              <a:rPr lang="zh-CN" altLang="en-US" sz="3600"/>
              <a:t>说了这么多设计思维相关的内容，让我们再把目光放到心理学的角度上。</a:t>
            </a:r>
            <a:endParaRPr lang="zh-CN" altLang="en-US" sz="3600"/>
          </a:p>
          <a:p>
            <a:r>
              <a:rPr lang="zh-CN" altLang="en-US" sz="3600"/>
              <a:t>心理学中，有一项对于设计思维来说至关重要的内容</a:t>
            </a:r>
            <a:r>
              <a:rPr lang="en-US" altLang="zh-CN" sz="3600"/>
              <a:t>——</a:t>
            </a:r>
            <a:r>
              <a:rPr lang="zh-CN" altLang="en-US" sz="3600"/>
              <a:t>共情</a:t>
            </a:r>
            <a:r>
              <a:rPr lang="en-US" altLang="zh-CN" sz="3600"/>
              <a:t>(Emphathy)</a:t>
            </a:r>
            <a:endParaRPr lang="en-US" altLang="zh-CN" sz="3600"/>
          </a:p>
          <a:p>
            <a:r>
              <a:rPr lang="en-US" altLang="zh-CN" sz="3600"/>
              <a:t>它的主要功能是understand and influence users</a:t>
            </a:r>
            <a:endParaRPr lang="en-US" altLang="zh-CN" sz="3600"/>
          </a:p>
        </p:txBody>
      </p:sp>
      <p:pic>
        <p:nvPicPr>
          <p:cNvPr id="100" name="图片 99"/>
          <p:cNvPicPr/>
          <p:nvPr/>
        </p:nvPicPr>
        <p:blipFill>
          <a:blip r:embed="rId1"/>
          <a:stretch>
            <a:fillRect/>
          </a:stretch>
        </p:blipFill>
        <p:spPr>
          <a:xfrm>
            <a:off x="828675" y="4429125"/>
            <a:ext cx="3030220" cy="1790065"/>
          </a:xfrm>
          <a:prstGeom prst="rect">
            <a:avLst/>
          </a:prstGeom>
          <a:noFill/>
          <a:ln w="9525">
            <a:noFill/>
          </a:ln>
        </p:spPr>
      </p:pic>
      <p:pic>
        <p:nvPicPr>
          <p:cNvPr id="101" name="图片 100"/>
          <p:cNvPicPr/>
          <p:nvPr/>
        </p:nvPicPr>
        <p:blipFill>
          <a:blip r:embed="rId2"/>
          <a:stretch>
            <a:fillRect/>
          </a:stretch>
        </p:blipFill>
        <p:spPr>
          <a:xfrm>
            <a:off x="4587875" y="4428490"/>
            <a:ext cx="2682240" cy="1789430"/>
          </a:xfrm>
          <a:prstGeom prst="rect">
            <a:avLst/>
          </a:prstGeom>
          <a:noFill/>
          <a:ln w="9525">
            <a:noFill/>
          </a:ln>
        </p:spPr>
      </p:pic>
      <p:pic>
        <p:nvPicPr>
          <p:cNvPr id="102" name="图片 101"/>
          <p:cNvPicPr/>
          <p:nvPr/>
        </p:nvPicPr>
        <p:blipFill>
          <a:blip r:embed="rId3"/>
          <a:stretch>
            <a:fillRect/>
          </a:stretch>
        </p:blipFill>
        <p:spPr>
          <a:xfrm>
            <a:off x="7913370" y="4429125"/>
            <a:ext cx="3749040" cy="178879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从一个小例子开始</a:t>
            </a:r>
            <a:r>
              <a:rPr lang="en-US" altLang="zh-CN"/>
              <a:t>......</a:t>
            </a:r>
            <a:endParaRPr lang="en-US" altLang="zh-CN"/>
          </a:p>
        </p:txBody>
      </p:sp>
      <p:sp>
        <p:nvSpPr>
          <p:cNvPr id="3" name="文本框 2"/>
          <p:cNvSpPr txBox="1"/>
          <p:nvPr/>
        </p:nvSpPr>
        <p:spPr>
          <a:xfrm>
            <a:off x="875665" y="1628775"/>
            <a:ext cx="10852785" cy="4538345"/>
          </a:xfrm>
          <a:prstGeom prst="rect">
            <a:avLst/>
          </a:prstGeom>
          <a:noFill/>
        </p:spPr>
        <p:txBody>
          <a:bodyPr wrap="square" rtlCol="0">
            <a:noAutofit/>
          </a:bodyPr>
          <a:p>
            <a:r>
              <a:rPr lang="zh-CN" altLang="en-US" sz="2400"/>
              <a:t>假设全班每位同学随机在0-64的数字中选一个数字，然后要尽可能地让你选的数字接近全班选的数字的平均数的一半。那么假如是你，你会怎么选？</a:t>
            </a:r>
            <a:endParaRPr lang="zh-CN" altLang="en-US" sz="2400"/>
          </a:p>
          <a:p>
            <a:r>
              <a:rPr lang="zh-CN" altLang="en-US" sz="2400"/>
              <a:t>第一种情况，你可能就随便乱选了。</a:t>
            </a:r>
            <a:endParaRPr lang="zh-CN" altLang="en-US" sz="2400"/>
          </a:p>
          <a:p>
            <a:r>
              <a:rPr lang="zh-CN" altLang="en-US" sz="2400"/>
              <a:t>第二种情况，你可能会意识到：假设所有人都是随机选数字，那么应该平均数是32，所以你应该选一个16左右的数字。</a:t>
            </a:r>
            <a:endParaRPr lang="zh-CN" altLang="en-US" sz="2400"/>
          </a:p>
          <a:p>
            <a:r>
              <a:rPr lang="zh-CN" altLang="en-US" sz="2400"/>
              <a:t>但是实际上，如果你“共情”到更深的层次，情况不止这两种！</a:t>
            </a:r>
            <a:endParaRPr lang="zh-CN" altLang="en-US" sz="2400"/>
          </a:p>
          <a:p>
            <a:r>
              <a:rPr lang="zh-CN" altLang="en-US" sz="2400"/>
              <a:t>第三种情况，你可能会认为绝大部分的人都会按照第二种情况的思路去想，那么你如果想取胜的话，你应该选8左右的数字。</a:t>
            </a:r>
            <a:endParaRPr lang="zh-CN" altLang="en-US" sz="2400"/>
          </a:p>
          <a:p>
            <a:r>
              <a:rPr lang="zh-CN" altLang="en-US" sz="2400"/>
              <a:t>......你可以这样千层饼一样思考下去</a:t>
            </a:r>
            <a:endParaRPr lang="zh-CN" altLang="en-US" sz="2400"/>
          </a:p>
          <a:p>
            <a:r>
              <a:rPr lang="zh-CN" altLang="en-US" sz="2400"/>
              <a:t>直至最终——如果你意识到，若所有人都选择了0，那么所有人都会取胜。你也可能认为这么好的情况应该每个人都会想到，并且这么干，所以你可能会选择0。</a:t>
            </a:r>
            <a:endParaRPr lang="zh-CN" altLang="en-US" sz="2400"/>
          </a:p>
        </p:txBody>
      </p:sp>
      <p:pic>
        <p:nvPicPr>
          <p:cNvPr id="104" name="图片 103"/>
          <p:cNvPicPr/>
          <p:nvPr/>
        </p:nvPicPr>
        <p:blipFill>
          <a:blip r:embed="rId1"/>
          <a:stretch>
            <a:fillRect/>
          </a:stretch>
        </p:blipFill>
        <p:spPr>
          <a:xfrm>
            <a:off x="8244840" y="5786755"/>
            <a:ext cx="1028065" cy="1027430"/>
          </a:xfrm>
          <a:prstGeom prst="rect">
            <a:avLst/>
          </a:prstGeom>
          <a:noFill/>
          <a:ln w="9525">
            <a:noFill/>
          </a:ln>
        </p:spPr>
      </p:pic>
      <p:pic>
        <p:nvPicPr>
          <p:cNvPr id="105" name="图片 104"/>
          <p:cNvPicPr/>
          <p:nvPr/>
        </p:nvPicPr>
        <p:blipFill>
          <a:blip r:embed="rId2"/>
          <a:stretch>
            <a:fillRect/>
          </a:stretch>
        </p:blipFill>
        <p:spPr>
          <a:xfrm>
            <a:off x="6901815" y="5836285"/>
            <a:ext cx="1139190" cy="9283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blinds(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实验结果</a:t>
            </a:r>
            <a:endParaRPr lang="zh-CN" altLang="en-US"/>
          </a:p>
        </p:txBody>
      </p:sp>
      <p:sp>
        <p:nvSpPr>
          <p:cNvPr id="3" name="文本框 2"/>
          <p:cNvSpPr txBox="1"/>
          <p:nvPr/>
        </p:nvSpPr>
        <p:spPr>
          <a:xfrm>
            <a:off x="1065530" y="1482090"/>
            <a:ext cx="10332085" cy="4648200"/>
          </a:xfrm>
          <a:prstGeom prst="rect">
            <a:avLst/>
          </a:prstGeom>
          <a:noFill/>
        </p:spPr>
        <p:txBody>
          <a:bodyPr wrap="square" rtlCol="0">
            <a:noAutofit/>
          </a:bodyPr>
          <a:p>
            <a:r>
              <a:rPr lang="zh-CN" altLang="en-US" sz="2800"/>
              <a:t>那么在我们20个人的班级中开展的实验的结果是什么呢？最终平均数是6.</a:t>
            </a:r>
            <a:r>
              <a:rPr lang="en-US" altLang="zh-CN" sz="2800"/>
              <a:t>5</a:t>
            </a:r>
            <a:r>
              <a:rPr lang="zh-CN" altLang="en-US" sz="2800"/>
              <a:t>,一位把7视为幸运数字并选择他的同学获得了奖品。</a:t>
            </a:r>
            <a:endParaRPr lang="zh-CN" altLang="en-US" sz="2800"/>
          </a:p>
          <a:p>
            <a:endParaRPr lang="zh-CN" altLang="en-US" sz="2800"/>
          </a:p>
        </p:txBody>
      </p:sp>
      <p:pic>
        <p:nvPicPr>
          <p:cNvPr id="103" name="图片 102"/>
          <p:cNvPicPr/>
          <p:nvPr/>
        </p:nvPicPr>
        <p:blipFill>
          <a:blip r:embed="rId1"/>
          <a:stretch>
            <a:fillRect/>
          </a:stretch>
        </p:blipFill>
        <p:spPr>
          <a:xfrm>
            <a:off x="950595" y="3084830"/>
            <a:ext cx="2968625" cy="2919095"/>
          </a:xfrm>
          <a:prstGeom prst="rect">
            <a:avLst/>
          </a:prstGeom>
          <a:noFill/>
          <a:ln w="9525">
            <a:noFill/>
          </a:ln>
        </p:spPr>
      </p:pic>
      <p:pic>
        <p:nvPicPr>
          <p:cNvPr id="106" name="图片 105"/>
          <p:cNvPicPr/>
          <p:nvPr/>
        </p:nvPicPr>
        <p:blipFill>
          <a:blip r:embed="rId2"/>
          <a:stretch>
            <a:fillRect/>
          </a:stretch>
        </p:blipFill>
        <p:spPr>
          <a:xfrm>
            <a:off x="4731385" y="3084830"/>
            <a:ext cx="3756660" cy="291909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DONALD NORMAN</a:t>
            </a:r>
            <a:r>
              <a:rPr lang="en-US" altLang="zh-CN"/>
              <a:t>——DT</a:t>
            </a:r>
            <a:r>
              <a:t>之</a:t>
            </a:r>
            <a:r>
              <a:t>父</a:t>
            </a:r>
          </a:p>
        </p:txBody>
      </p:sp>
      <p:pic>
        <p:nvPicPr>
          <p:cNvPr id="103" name="图片 102"/>
          <p:cNvPicPr/>
          <p:nvPr>
            <p:custDataLst>
              <p:tags r:id="rId1"/>
            </p:custDataLst>
          </p:nvPr>
        </p:nvPicPr>
        <p:blipFill>
          <a:blip r:embed="rId2"/>
          <a:stretch>
            <a:fillRect/>
          </a:stretch>
        </p:blipFill>
        <p:spPr>
          <a:xfrm>
            <a:off x="7080123" y="1067943"/>
            <a:ext cx="4901184" cy="4901184"/>
          </a:xfrm>
          <a:prstGeom prst="rect">
            <a:avLst/>
          </a:prstGeom>
          <a:noFill/>
          <a:ln w="9525">
            <a:noFill/>
          </a:ln>
        </p:spPr>
      </p:pic>
      <p:sp>
        <p:nvSpPr>
          <p:cNvPr id="3" name="文本框 2"/>
          <p:cNvSpPr txBox="1"/>
          <p:nvPr/>
        </p:nvSpPr>
        <p:spPr>
          <a:xfrm>
            <a:off x="492760" y="2189480"/>
            <a:ext cx="6167755" cy="3644265"/>
          </a:xfrm>
          <a:prstGeom prst="rect">
            <a:avLst/>
          </a:prstGeom>
          <a:noFill/>
        </p:spPr>
        <p:txBody>
          <a:bodyPr wrap="square" rtlCol="0">
            <a:noAutofit/>
          </a:bodyPr>
          <a:p>
            <a:r>
              <a:rPr lang="zh-CN" altLang="en-US" sz="3600"/>
              <a:t>用户的体验是十分重要的，因此设计思维所青睐的设计是“以用户为中心的设计”（User-centered Design）</a:t>
            </a:r>
            <a:endParaRPr lang="zh-CN" altLang="en-US" sz="3600"/>
          </a:p>
          <a:p>
            <a:pPr algn="r"/>
            <a:r>
              <a:rPr lang="en-US" altLang="zh-CN" sz="3600"/>
              <a:t>——Donald Norman</a:t>
            </a:r>
            <a:endParaRPr lang="en-US" altLang="zh-CN" sz="3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共情</a:t>
            </a:r>
            <a:r>
              <a:rPr lang="en-US" altLang="zh-CN"/>
              <a:t>——Empathy</a:t>
            </a:r>
            <a:endParaRPr lang="en-US" altLang="zh-CN"/>
          </a:p>
        </p:txBody>
      </p:sp>
      <p:sp>
        <p:nvSpPr>
          <p:cNvPr id="3" name="文本框 2"/>
          <p:cNvSpPr txBox="1"/>
          <p:nvPr/>
        </p:nvSpPr>
        <p:spPr>
          <a:xfrm>
            <a:off x="765810" y="1802130"/>
            <a:ext cx="5364480" cy="2036445"/>
          </a:xfrm>
          <a:prstGeom prst="rect">
            <a:avLst/>
          </a:prstGeom>
          <a:noFill/>
        </p:spPr>
        <p:txBody>
          <a:bodyPr wrap="square" rtlCol="0">
            <a:noAutofit/>
          </a:bodyPr>
          <a:p>
            <a:r>
              <a:rPr lang="zh-CN" altLang="en-US" sz="2400"/>
              <a:t>那么上面这个过程中，我们便是在尝试去共情。我们开始考虑他人的思考，并且他人的思考会影响我们的判断。</a:t>
            </a:r>
            <a:endParaRPr lang="zh-CN" altLang="en-US" sz="2400"/>
          </a:p>
          <a:p>
            <a:r>
              <a:rPr lang="zh-CN" altLang="en-US" sz="2400"/>
              <a:t>生活中这种共情的例子非常多，再列举两个例子：</a:t>
            </a:r>
            <a:endParaRPr lang="zh-CN" altLang="en-US" sz="2400"/>
          </a:p>
        </p:txBody>
      </p:sp>
      <p:pic>
        <p:nvPicPr>
          <p:cNvPr id="107" name="图片 106"/>
          <p:cNvPicPr/>
          <p:nvPr/>
        </p:nvPicPr>
        <p:blipFill>
          <a:blip r:embed="rId1"/>
          <a:stretch>
            <a:fillRect/>
          </a:stretch>
        </p:blipFill>
        <p:spPr>
          <a:xfrm>
            <a:off x="7357110" y="1623060"/>
            <a:ext cx="4105910" cy="4099560"/>
          </a:xfrm>
          <a:prstGeom prst="rect">
            <a:avLst/>
          </a:prstGeom>
          <a:noFill/>
          <a:ln w="9525">
            <a:noFill/>
          </a:ln>
        </p:spPr>
      </p:pic>
      <p:pic>
        <p:nvPicPr>
          <p:cNvPr id="108" name="图片 107"/>
          <p:cNvPicPr/>
          <p:nvPr/>
        </p:nvPicPr>
        <p:blipFill>
          <a:blip r:embed="rId2"/>
          <a:stretch>
            <a:fillRect/>
          </a:stretch>
        </p:blipFill>
        <p:spPr>
          <a:xfrm>
            <a:off x="3795395" y="3630930"/>
            <a:ext cx="2334895" cy="209169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Example1——</a:t>
            </a:r>
            <a:r>
              <a:rPr lang="zh-CN" altLang="en-US"/>
              <a:t>责任分担效应</a:t>
            </a:r>
            <a:endParaRPr lang="en-US" altLang="zh-CN"/>
          </a:p>
        </p:txBody>
      </p:sp>
      <p:sp>
        <p:nvSpPr>
          <p:cNvPr id="3" name="文本框 2"/>
          <p:cNvSpPr txBox="1"/>
          <p:nvPr/>
        </p:nvSpPr>
        <p:spPr>
          <a:xfrm>
            <a:off x="566420" y="1466850"/>
            <a:ext cx="11203940" cy="4716780"/>
          </a:xfrm>
          <a:prstGeom prst="rect">
            <a:avLst/>
          </a:prstGeom>
          <a:noFill/>
        </p:spPr>
        <p:txBody>
          <a:bodyPr wrap="square" rtlCol="0">
            <a:noAutofit/>
          </a:bodyPr>
          <a:p>
            <a:r>
              <a:rPr lang="zh-CN" altLang="en-US" sz="2800"/>
              <a:t>责任分散效应（Diffusion of responsibility）也称为旁观者效应，指对某一件事来说，如果是单个个体被要求单独完成任务，责任感就会很强，会作出积极的反应。但如果是要求一个群体共同完成任务，群体中的每个个体的责任感就会很弱，面对困难或遇到责任往往会退缩。</a:t>
            </a:r>
            <a:endParaRPr lang="zh-CN" altLang="en-US" sz="2800"/>
          </a:p>
          <a:p>
            <a:endParaRPr lang="zh-CN" altLang="en-US" sz="2800"/>
          </a:p>
          <a:p>
            <a:r>
              <a:rPr lang="zh-CN" altLang="en-US" sz="2800"/>
              <a:t>1964年,美国发生了一起有名的案件,引起很多学者的关注。</a:t>
            </a:r>
            <a:endParaRPr lang="zh-CN" altLang="en-US" sz="2800"/>
          </a:p>
          <a:p>
            <a:endParaRPr lang="zh-CN" altLang="en-US" sz="2800"/>
          </a:p>
          <a:p>
            <a:r>
              <a:rPr lang="zh-CN" altLang="en-US"/>
              <a:t>一个名叫基蒂·吉诺维斯的女子在凌晨下班后返回所住的公寓,就在即将到达公寓的时候,遭到一个歹徒的挟持,欲行强奸。这位女子大喊救命反抗,歹徒向她连刺数刀。一个邻居在窗口大声警告歹徒:　“放开那个女孩!”歹徒闻讯转身就跑,但在发现没有一个人出来时,他又追回来将该女子打倒在地.又开始刺杀。</a:t>
            </a:r>
            <a:endParaRPr lang="zh-CN" altLang="en-US"/>
          </a:p>
          <a:p>
            <a:endParaRPr lang="zh-CN" altLang="en-US"/>
          </a:p>
          <a:p>
            <a:r>
              <a:rPr lang="zh-CN" altLang="en-US"/>
              <a:t>女孩继续呼救直到最后有人报警。警察赶到时该女子已不幸身亡,歹徒也不知所踪。吉诺维斯的被害过程持续了三十多分钟,其间,公寓周围共有38人目睹这一惨剧,但最终只有一个人报了警。受害者的邻居——一对夫妇事后解释说,当他们听到呼救声时,他们以为已经有人报了警,于是他们就把椅子移到窗前,充当了旁观者。</a:t>
            </a:r>
            <a:endParaRPr lang="zh-CN" altLang="en-US"/>
          </a:p>
          <a:p>
            <a:endParaRPr lang="zh-CN" altLang="en-US"/>
          </a:p>
        </p:txBody>
      </p:sp>
      <p:pic>
        <p:nvPicPr>
          <p:cNvPr id="109" name="图片 108"/>
          <p:cNvPicPr/>
          <p:nvPr/>
        </p:nvPicPr>
        <p:blipFill>
          <a:blip r:embed="rId1"/>
          <a:stretch>
            <a:fillRect/>
          </a:stretch>
        </p:blipFill>
        <p:spPr>
          <a:xfrm>
            <a:off x="7357745" y="3429000"/>
            <a:ext cx="4725035" cy="335153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blinds(horizontal)">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blinds(horizontal)">
                                      <p:cBhvr>
                                        <p:cTn id="2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 name="图片 109"/>
          <p:cNvPicPr/>
          <p:nvPr/>
        </p:nvPicPr>
        <p:blipFill>
          <a:blip r:embed="rId1"/>
          <a:stretch>
            <a:fillRect/>
          </a:stretch>
        </p:blipFill>
        <p:spPr>
          <a:xfrm>
            <a:off x="612775" y="3429000"/>
            <a:ext cx="3261995" cy="2990850"/>
          </a:xfrm>
          <a:prstGeom prst="rect">
            <a:avLst/>
          </a:prstGeom>
          <a:noFill/>
          <a:ln w="9525">
            <a:noFill/>
          </a:ln>
        </p:spPr>
      </p:pic>
      <p:sp>
        <p:nvSpPr>
          <p:cNvPr id="2" name="标题 1"/>
          <p:cNvSpPr>
            <a:spLocks noGrp="1"/>
          </p:cNvSpPr>
          <p:nvPr>
            <p:ph type="title"/>
          </p:nvPr>
        </p:nvSpPr>
        <p:spPr/>
        <p:txBody>
          <a:bodyPr/>
          <a:p>
            <a:r>
              <a:rPr lang="en-US" altLang="zh-CN"/>
              <a:t>Example2——AIDA</a:t>
            </a:r>
            <a:r>
              <a:rPr lang="zh-CN" altLang="en-US"/>
              <a:t>模型</a:t>
            </a:r>
            <a:endParaRPr lang="zh-CN" altLang="en-US"/>
          </a:p>
        </p:txBody>
      </p:sp>
      <p:sp>
        <p:nvSpPr>
          <p:cNvPr id="3" name="文本框 2"/>
          <p:cNvSpPr txBox="1"/>
          <p:nvPr/>
        </p:nvSpPr>
        <p:spPr>
          <a:xfrm>
            <a:off x="587375" y="1612900"/>
            <a:ext cx="11314430" cy="4711700"/>
          </a:xfrm>
          <a:prstGeom prst="rect">
            <a:avLst/>
          </a:prstGeom>
          <a:noFill/>
        </p:spPr>
        <p:txBody>
          <a:bodyPr wrap="square" rtlCol="0">
            <a:noAutofit/>
          </a:bodyPr>
          <a:p>
            <a:pPr algn="ctr"/>
            <a:r>
              <a:rPr lang="zh-CN" altLang="en-US" sz="3200"/>
              <a:t>AIDA模型： 一种广告效果模型，常用于数字营销、销售策略</a:t>
            </a:r>
            <a:endParaRPr lang="zh-CN" altLang="en-US" sz="3200"/>
          </a:p>
          <a:p>
            <a:pPr algn="ctr"/>
            <a:r>
              <a:rPr lang="zh-CN" altLang="en-US" sz="3200"/>
              <a:t>Attention Interest Desire Action</a:t>
            </a:r>
            <a:endParaRPr lang="zh-CN" altLang="en-US" sz="3200"/>
          </a:p>
          <a:p>
            <a:r>
              <a:rPr lang="zh-CN" altLang="en-US" sz="2400"/>
              <a:t>可见，在四个关键词中，广告的发行并不仅仅是广告商单向的行为，更关联到消费者潜在的消费心理、关注点、兴趣点。这便是共情的体现。</a:t>
            </a:r>
            <a:endParaRPr lang="zh-CN" altLang="en-US" sz="2400"/>
          </a:p>
        </p:txBody>
      </p:sp>
      <p:pic>
        <p:nvPicPr>
          <p:cNvPr id="111" name="图片 110"/>
          <p:cNvPicPr/>
          <p:nvPr/>
        </p:nvPicPr>
        <p:blipFill>
          <a:blip r:embed="rId2"/>
          <a:stretch>
            <a:fillRect/>
          </a:stretch>
        </p:blipFill>
        <p:spPr>
          <a:xfrm>
            <a:off x="4580890" y="3719195"/>
            <a:ext cx="4121150" cy="247205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How to empathize?</a:t>
            </a:r>
            <a:endParaRPr lang="en-US" altLang="zh-CN"/>
          </a:p>
        </p:txBody>
      </p:sp>
      <p:sp>
        <p:nvSpPr>
          <p:cNvPr id="3" name="文本框 2"/>
          <p:cNvSpPr txBox="1"/>
          <p:nvPr/>
        </p:nvSpPr>
        <p:spPr>
          <a:xfrm>
            <a:off x="650240" y="1544955"/>
            <a:ext cx="5072380" cy="4497070"/>
          </a:xfrm>
          <a:prstGeom prst="rect">
            <a:avLst/>
          </a:prstGeom>
          <a:noFill/>
        </p:spPr>
        <p:txBody>
          <a:bodyPr wrap="square" rtlCol="0">
            <a:noAutofit/>
          </a:bodyPr>
          <a:p>
            <a:r>
              <a:rPr lang="zh-CN" altLang="en-US" sz="2400"/>
              <a:t>通过上述的三个例子，相信我们都对共情Empathy是什么有了一个概念。</a:t>
            </a:r>
            <a:endParaRPr lang="zh-CN" altLang="en-US" sz="2400"/>
          </a:p>
          <a:p>
            <a:pPr algn="ctr"/>
            <a:r>
              <a:rPr lang="zh-CN" altLang="en-US" sz="2400"/>
              <a:t>那么，How to empathize?</a:t>
            </a:r>
            <a:endParaRPr lang="zh-CN" altLang="en-US" sz="2400"/>
          </a:p>
          <a:p>
            <a:r>
              <a:rPr lang="zh-CN" altLang="en-US" sz="2400"/>
              <a:t>想知道别人是怎么想的，那么就要尝试get到他人的需求、出发点。那么关于此方面，心理学中有十分著名的概念：马斯洛需求层次理论模型。</a:t>
            </a:r>
            <a:endParaRPr lang="zh-CN" altLang="en-US" sz="2400"/>
          </a:p>
          <a:p>
            <a:endParaRPr lang="zh-CN" altLang="en-US" sz="1600"/>
          </a:p>
          <a:p>
            <a:endParaRPr lang="zh-CN" altLang="en-US" sz="1600"/>
          </a:p>
          <a:p>
            <a:r>
              <a:rPr lang="zh-CN" altLang="en-US" sz="1600"/>
              <a:t>理解消费者的需求层次是十分重要的。如果不能理解消费者的需求，设计者所认为的目标群体的需求层次便可能和事实产生错位。相反地，如果抓住了需求层次，设计者往往能针对性的设计“奇招”。接下来让我们见三个商业中相关的例子：</a:t>
            </a:r>
            <a:endParaRPr lang="zh-CN" altLang="en-US" sz="1600"/>
          </a:p>
        </p:txBody>
      </p:sp>
      <p:pic>
        <p:nvPicPr>
          <p:cNvPr id="4" name="图片 3"/>
          <p:cNvPicPr>
            <a:picLocks noChangeAspect="1"/>
          </p:cNvPicPr>
          <p:nvPr>
            <p:custDataLst>
              <p:tags r:id="rId1"/>
            </p:custDataLst>
          </p:nvPr>
        </p:nvPicPr>
        <p:blipFill>
          <a:blip r:embed="rId2"/>
          <a:stretch>
            <a:fillRect/>
          </a:stretch>
        </p:blipFill>
        <p:spPr>
          <a:xfrm>
            <a:off x="6975475" y="882650"/>
            <a:ext cx="5165725" cy="59207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914153" y="18410"/>
            <a:ext cx="10515600" cy="1325563"/>
          </a:xfrm>
        </p:spPr>
        <p:txBody>
          <a:bodyPr/>
          <a:p>
            <a:r>
              <a:rPr lang="en-US" altLang="zh-CN"/>
              <a:t>Example1——科罗娜啤酒Corona的“青柠危机”</a:t>
            </a:r>
            <a:endParaRPr lang="en-US" altLang="zh-CN"/>
          </a:p>
        </p:txBody>
      </p:sp>
      <p:sp>
        <p:nvSpPr>
          <p:cNvPr id="3" name="文本框 2"/>
          <p:cNvSpPr txBox="1"/>
          <p:nvPr/>
        </p:nvSpPr>
        <p:spPr>
          <a:xfrm>
            <a:off x="1111885" y="1435100"/>
            <a:ext cx="3371215" cy="4381500"/>
          </a:xfrm>
          <a:prstGeom prst="rect">
            <a:avLst/>
          </a:prstGeom>
          <a:noFill/>
        </p:spPr>
        <p:txBody>
          <a:bodyPr wrap="square" rtlCol="0">
            <a:noAutofit/>
          </a:bodyPr>
          <a:p>
            <a:r>
              <a:rPr lang="zh-CN" altLang="en-US" sz="2000"/>
              <a:t>2019年7月1日，上海发布了垃圾分类政策，一条网络上“吐槽”无法从科罗娜啤酒中取出青柠的朋友圈截图火了。这使得本来就不普及的应用习惯——啤酒中加入青柠——面临危机，科罗娜啤酒是否会被抛弃成为了全民热议的话题。</a:t>
            </a:r>
            <a:endParaRPr lang="zh-CN" altLang="en-US" sz="2000"/>
          </a:p>
          <a:p>
            <a:endParaRPr lang="zh-CN" altLang="en-US" sz="2000"/>
          </a:p>
          <a:p>
            <a:r>
              <a:rPr lang="zh-CN" altLang="en-US" sz="2000"/>
              <a:t>但是科罗娜啤酒并没有放弃“青柠传统”，而是选择了利用危机创造热点——</a:t>
            </a:r>
            <a:endParaRPr lang="zh-CN" altLang="en-US" sz="2000"/>
          </a:p>
        </p:txBody>
      </p:sp>
      <p:pic>
        <p:nvPicPr>
          <p:cNvPr id="4" name="图片 3"/>
          <p:cNvPicPr>
            <a:picLocks noChangeAspect="1"/>
          </p:cNvPicPr>
          <p:nvPr/>
        </p:nvPicPr>
        <p:blipFill>
          <a:blip r:embed="rId1"/>
          <a:stretch>
            <a:fillRect/>
          </a:stretch>
        </p:blipFill>
        <p:spPr>
          <a:xfrm>
            <a:off x="5052060" y="1010285"/>
            <a:ext cx="6845300" cy="4545965"/>
          </a:xfrm>
          <a:prstGeom prst="rect">
            <a:avLst/>
          </a:prstGeom>
          <a:noFill/>
          <a:ln>
            <a:noFill/>
          </a:ln>
        </p:spPr>
      </p:pic>
      <p:sp>
        <p:nvSpPr>
          <p:cNvPr id="6" name="文本框 5"/>
          <p:cNvSpPr txBox="1"/>
          <p:nvPr/>
        </p:nvSpPr>
        <p:spPr>
          <a:xfrm>
            <a:off x="3822065" y="5816600"/>
            <a:ext cx="8607425" cy="521970"/>
          </a:xfrm>
          <a:prstGeom prst="rect">
            <a:avLst/>
          </a:prstGeom>
          <a:noFill/>
        </p:spPr>
        <p:txBody>
          <a:bodyPr wrap="square" rtlCol="0">
            <a:spAutoFit/>
          </a:bodyPr>
          <a:p>
            <a:r>
              <a:rPr lang="en-US" altLang="zh-CN" sz="2800"/>
              <a:t>KEY</a:t>
            </a:r>
            <a:r>
              <a:rPr lang="zh-CN" altLang="en-US" sz="2800"/>
              <a:t>：</a:t>
            </a:r>
            <a:r>
              <a:rPr lang="en-US" altLang="zh-CN" sz="2800"/>
              <a:t>SELF-ACTUALIZATION  AND  SHOW-OFF</a:t>
            </a:r>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Example2——DR RING</a:t>
            </a:r>
            <a:endParaRPr lang="en-US" altLang="zh-CN"/>
          </a:p>
        </p:txBody>
      </p:sp>
      <p:sp>
        <p:nvSpPr>
          <p:cNvPr id="3" name="文本框 2"/>
          <p:cNvSpPr txBox="1"/>
          <p:nvPr/>
        </p:nvSpPr>
        <p:spPr>
          <a:xfrm>
            <a:off x="909320" y="1097280"/>
            <a:ext cx="4225925" cy="4433570"/>
          </a:xfrm>
          <a:prstGeom prst="rect">
            <a:avLst/>
          </a:prstGeom>
          <a:noFill/>
        </p:spPr>
        <p:txBody>
          <a:bodyPr wrap="square" rtlCol="0">
            <a:noAutofit/>
          </a:bodyPr>
          <a:p>
            <a:r>
              <a:rPr lang="zh-CN" altLang="en-US" sz="3200"/>
              <a:t>DR婚戒一直坚持“男士一生只能定制一枚”的理念，这是为什么呢？这样做反而不是劝退了部分潜在用户吗（地狱笑话）？</a:t>
            </a:r>
            <a:endParaRPr lang="zh-CN" altLang="en-US" sz="3200"/>
          </a:p>
          <a:p>
            <a:endParaRPr lang="zh-CN" altLang="en-US" sz="3200"/>
          </a:p>
          <a:p>
            <a:r>
              <a:rPr lang="zh-CN" altLang="en-US" sz="3200"/>
              <a:t>恰恰不然，其实这也是一种营销，抓住了消费者belonging（love）的需求层次。</a:t>
            </a:r>
            <a:endParaRPr lang="zh-CN" altLang="en-US" sz="3200"/>
          </a:p>
        </p:txBody>
      </p:sp>
      <p:pic>
        <p:nvPicPr>
          <p:cNvPr id="4" name="图片 3"/>
          <p:cNvPicPr>
            <a:picLocks noChangeAspect="1"/>
          </p:cNvPicPr>
          <p:nvPr>
            <p:custDataLst>
              <p:tags r:id="rId1"/>
            </p:custDataLst>
          </p:nvPr>
        </p:nvPicPr>
        <p:blipFill>
          <a:blip r:embed="rId2"/>
          <a:stretch>
            <a:fillRect/>
          </a:stretch>
        </p:blipFill>
        <p:spPr>
          <a:xfrm>
            <a:off x="4986655" y="1264285"/>
            <a:ext cx="7007225" cy="1348105"/>
          </a:xfrm>
          <a:prstGeom prst="rect">
            <a:avLst/>
          </a:prstGeom>
          <a:noFill/>
          <a:ln>
            <a:noFill/>
          </a:ln>
        </p:spPr>
      </p:pic>
      <p:pic>
        <p:nvPicPr>
          <p:cNvPr id="112" name="图片 111"/>
          <p:cNvPicPr/>
          <p:nvPr>
            <p:custDataLst>
              <p:tags r:id="rId3"/>
            </p:custDataLst>
          </p:nvPr>
        </p:nvPicPr>
        <p:blipFill>
          <a:blip r:embed="rId4"/>
          <a:stretch>
            <a:fillRect/>
          </a:stretch>
        </p:blipFill>
        <p:spPr>
          <a:xfrm>
            <a:off x="8930640" y="3085465"/>
            <a:ext cx="2830195" cy="3060700"/>
          </a:xfrm>
          <a:prstGeom prst="rect">
            <a:avLst/>
          </a:prstGeom>
          <a:noFill/>
          <a:ln w="9525">
            <a:noFill/>
          </a:ln>
        </p:spPr>
      </p:pic>
      <p:pic>
        <p:nvPicPr>
          <p:cNvPr id="113" name="图片 112"/>
          <p:cNvPicPr/>
          <p:nvPr/>
        </p:nvPicPr>
        <p:blipFill>
          <a:blip r:embed="rId5"/>
          <a:stretch>
            <a:fillRect/>
          </a:stretch>
        </p:blipFill>
        <p:spPr>
          <a:xfrm>
            <a:off x="5507355" y="3085465"/>
            <a:ext cx="2590800" cy="306133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Example3——爱马仕的“配货制”</a:t>
            </a:r>
            <a:endParaRPr lang="en-US" altLang="zh-CN"/>
          </a:p>
        </p:txBody>
      </p:sp>
      <p:sp>
        <p:nvSpPr>
          <p:cNvPr id="3" name="文本框 2"/>
          <p:cNvSpPr txBox="1"/>
          <p:nvPr/>
        </p:nvSpPr>
        <p:spPr>
          <a:xfrm>
            <a:off x="893445" y="1457960"/>
            <a:ext cx="5032375" cy="4370070"/>
          </a:xfrm>
          <a:prstGeom prst="rect">
            <a:avLst/>
          </a:prstGeom>
          <a:noFill/>
        </p:spPr>
        <p:txBody>
          <a:bodyPr wrap="square" rtlCol="0">
            <a:noAutofit/>
          </a:bodyPr>
          <a:p>
            <a:r>
              <a:rPr lang="zh-CN" altLang="en-US" sz="2800"/>
              <a:t>想要购买爱马仕的包，你就必须遵守爱马仕的配货制，意思就是你必须先购买包包以外的周边商品达到一定金额，才能购买心中的包包款式。那么这是为什么呢？ 这难道不是拉高了消费者的入手难度了吗？</a:t>
            </a:r>
            <a:endParaRPr lang="zh-CN" altLang="en-US" sz="2800"/>
          </a:p>
          <a:p>
            <a:endParaRPr lang="zh-CN" altLang="en-US" sz="2800"/>
          </a:p>
          <a:p>
            <a:r>
              <a:rPr lang="zh-CN" altLang="en-US" sz="2800"/>
              <a:t>其实不然，爱马仕作为高端奢侈品牌，有自己的营销哲学：抓住大客户的esteem需求层次。</a:t>
            </a:r>
            <a:endParaRPr lang="zh-CN" altLang="en-US" sz="2800"/>
          </a:p>
        </p:txBody>
      </p:sp>
      <p:pic>
        <p:nvPicPr>
          <p:cNvPr id="4" name="图片 3"/>
          <p:cNvPicPr>
            <a:picLocks noChangeAspect="1"/>
          </p:cNvPicPr>
          <p:nvPr/>
        </p:nvPicPr>
        <p:blipFill>
          <a:blip r:embed="rId1"/>
          <a:stretch>
            <a:fillRect/>
          </a:stretch>
        </p:blipFill>
        <p:spPr>
          <a:xfrm>
            <a:off x="6116955" y="1052195"/>
            <a:ext cx="5926455" cy="4284980"/>
          </a:xfrm>
          <a:prstGeom prst="rect">
            <a:avLst/>
          </a:prstGeom>
        </p:spPr>
      </p:pic>
      <p:pic>
        <p:nvPicPr>
          <p:cNvPr id="5" name="图片 4"/>
          <p:cNvPicPr>
            <a:picLocks noChangeAspect="1"/>
          </p:cNvPicPr>
          <p:nvPr>
            <p:custDataLst>
              <p:tags r:id="rId2"/>
            </p:custDataLst>
          </p:nvPr>
        </p:nvPicPr>
        <p:blipFill>
          <a:blip r:embed="rId3"/>
          <a:stretch>
            <a:fillRect/>
          </a:stretch>
        </p:blipFill>
        <p:spPr>
          <a:xfrm>
            <a:off x="6854825" y="5560060"/>
            <a:ext cx="1861185" cy="11042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Other factors</a:t>
            </a:r>
            <a:endParaRPr lang="en-US" altLang="zh-CN"/>
          </a:p>
        </p:txBody>
      </p:sp>
      <p:sp>
        <p:nvSpPr>
          <p:cNvPr id="3" name="文本框 2"/>
          <p:cNvSpPr txBox="1"/>
          <p:nvPr/>
        </p:nvSpPr>
        <p:spPr>
          <a:xfrm>
            <a:off x="831215" y="1525905"/>
            <a:ext cx="3812540" cy="4560570"/>
          </a:xfrm>
          <a:prstGeom prst="rect">
            <a:avLst/>
          </a:prstGeom>
          <a:noFill/>
        </p:spPr>
        <p:txBody>
          <a:bodyPr wrap="square" rtlCol="0">
            <a:noAutofit/>
          </a:bodyPr>
          <a:p>
            <a:r>
              <a:rPr lang="zh-CN" altLang="en-US" sz="3200"/>
              <a:t>马斯洛需求层次理论当然好用，同时，影响消费者心里的当然不仅仅有马斯洛理论，还有很多的影响因素，因为human nature可不是三言两语就能概括出来的。</a:t>
            </a:r>
            <a:endParaRPr lang="zh-CN" altLang="en-US" sz="3200"/>
          </a:p>
        </p:txBody>
      </p:sp>
      <p:pic>
        <p:nvPicPr>
          <p:cNvPr id="114" name="图片 113"/>
          <p:cNvPicPr/>
          <p:nvPr/>
        </p:nvPicPr>
        <p:blipFill>
          <a:blip r:embed="rId1"/>
          <a:stretch>
            <a:fillRect/>
          </a:stretch>
        </p:blipFill>
        <p:spPr>
          <a:xfrm>
            <a:off x="5267960" y="1343660"/>
            <a:ext cx="6339205" cy="3495675"/>
          </a:xfrm>
          <a:prstGeom prst="rect">
            <a:avLst/>
          </a:prstGeom>
          <a:noFill/>
          <a:ln w="9525">
            <a:noFill/>
          </a:ln>
        </p:spPr>
      </p:pic>
      <p:pic>
        <p:nvPicPr>
          <p:cNvPr id="115" name="图片 114"/>
          <p:cNvPicPr/>
          <p:nvPr/>
        </p:nvPicPr>
        <p:blipFill>
          <a:blip r:embed="rId2"/>
          <a:stretch>
            <a:fillRect/>
          </a:stretch>
        </p:blipFill>
        <p:spPr>
          <a:xfrm>
            <a:off x="7776210" y="4839335"/>
            <a:ext cx="1428750" cy="18288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Factor1——Show-off</a:t>
            </a:r>
            <a:endParaRPr lang="en-US" altLang="zh-CN"/>
          </a:p>
        </p:txBody>
      </p:sp>
      <p:sp>
        <p:nvSpPr>
          <p:cNvPr id="3" name="文本框 2"/>
          <p:cNvSpPr txBox="1"/>
          <p:nvPr/>
        </p:nvSpPr>
        <p:spPr>
          <a:xfrm>
            <a:off x="843915" y="1577975"/>
            <a:ext cx="10779125" cy="4573270"/>
          </a:xfrm>
          <a:prstGeom prst="rect">
            <a:avLst/>
          </a:prstGeom>
          <a:noFill/>
        </p:spPr>
        <p:txBody>
          <a:bodyPr wrap="square" rtlCol="0">
            <a:noAutofit/>
          </a:bodyPr>
          <a:p>
            <a:r>
              <a:rPr lang="zh-CN" altLang="en-US" sz="2800"/>
              <a:t>不可否认的是，人们普遍有展示自己、炫耀自己的精神需要。利用这种看似执拗版的心理，我们就能让消费者做出一些匪夷所思的行为。例如爱马仕的周边产品，如果真的只是为了一个名牌包包，按照常理来说，消费者怎么愿意会为了配货制中的周边小商品而掏腰包？又例如科罗娜啤酒的“拯救青柠大挑战”，如果消费者只是想喝个带青柠味的啤酒，他们怎么又愿意花时间在“拯救青柠”上呢？</a:t>
            </a:r>
            <a:endParaRPr lang="zh-CN" altLang="en-US" sz="2800"/>
          </a:p>
        </p:txBody>
      </p:sp>
      <p:pic>
        <p:nvPicPr>
          <p:cNvPr id="116" name="图片 115"/>
          <p:cNvPicPr/>
          <p:nvPr/>
        </p:nvPicPr>
        <p:blipFill>
          <a:blip r:embed="rId1"/>
          <a:stretch>
            <a:fillRect/>
          </a:stretch>
        </p:blipFill>
        <p:spPr>
          <a:xfrm>
            <a:off x="1478280" y="4424045"/>
            <a:ext cx="1847850" cy="1847850"/>
          </a:xfrm>
          <a:prstGeom prst="rect">
            <a:avLst/>
          </a:prstGeom>
          <a:noFill/>
          <a:ln w="9525">
            <a:noFill/>
          </a:ln>
        </p:spPr>
      </p:pic>
      <p:pic>
        <p:nvPicPr>
          <p:cNvPr id="117" name="图片 116"/>
          <p:cNvPicPr/>
          <p:nvPr/>
        </p:nvPicPr>
        <p:blipFill>
          <a:blip r:embed="rId2"/>
          <a:stretch>
            <a:fillRect/>
          </a:stretch>
        </p:blipFill>
        <p:spPr>
          <a:xfrm>
            <a:off x="8805863" y="4423728"/>
            <a:ext cx="1895475" cy="1895475"/>
          </a:xfrm>
          <a:prstGeom prst="rect">
            <a:avLst/>
          </a:prstGeom>
          <a:noFill/>
          <a:ln w="9525">
            <a:noFill/>
          </a:ln>
        </p:spPr>
      </p:pic>
      <p:pic>
        <p:nvPicPr>
          <p:cNvPr id="118" name="图片 117"/>
          <p:cNvPicPr/>
          <p:nvPr/>
        </p:nvPicPr>
        <p:blipFill>
          <a:blip r:embed="rId3"/>
          <a:stretch>
            <a:fillRect/>
          </a:stretch>
        </p:blipFill>
        <p:spPr>
          <a:xfrm>
            <a:off x="4630420" y="4424045"/>
            <a:ext cx="1924050" cy="192405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Factor2——Chasing for fun</a:t>
            </a:r>
            <a:endParaRPr lang="en-US" altLang="zh-CN"/>
          </a:p>
        </p:txBody>
      </p:sp>
      <p:sp>
        <p:nvSpPr>
          <p:cNvPr id="3" name="文本框 2"/>
          <p:cNvSpPr txBox="1"/>
          <p:nvPr/>
        </p:nvSpPr>
        <p:spPr>
          <a:xfrm>
            <a:off x="257175" y="1487805"/>
            <a:ext cx="11736705" cy="583565"/>
          </a:xfrm>
          <a:prstGeom prst="rect">
            <a:avLst/>
          </a:prstGeom>
          <a:noFill/>
        </p:spPr>
        <p:txBody>
          <a:bodyPr wrap="square" rtlCol="0">
            <a:spAutoFit/>
          </a:bodyPr>
          <a:p>
            <a:pPr algn="ctr"/>
            <a:r>
              <a:rPr lang="zh-CN" altLang="en-US" sz="3200"/>
              <a:t>Game &amp; Borrow Attention &amp; Uncertainty and Curiosity </a:t>
            </a:r>
            <a:endParaRPr lang="zh-CN" altLang="en-US" sz="3200"/>
          </a:p>
        </p:txBody>
      </p:sp>
      <p:sp>
        <p:nvSpPr>
          <p:cNvPr id="4" name="文本框 3"/>
          <p:cNvSpPr txBox="1"/>
          <p:nvPr/>
        </p:nvSpPr>
        <p:spPr>
          <a:xfrm>
            <a:off x="895985" y="2545080"/>
            <a:ext cx="4457065" cy="3579495"/>
          </a:xfrm>
          <a:prstGeom prst="rect">
            <a:avLst/>
          </a:prstGeom>
          <a:noFill/>
        </p:spPr>
        <p:txBody>
          <a:bodyPr wrap="square" rtlCol="0">
            <a:noAutofit/>
          </a:bodyPr>
          <a:p>
            <a:r>
              <a:rPr lang="zh-CN" altLang="en-US" sz="4000"/>
              <a:t>人们天性喜欢乐子，毕竟，谁又能拒绝乐子呢？有的时候将趣味融合进产品、政策可以起到意想不到的效果。</a:t>
            </a:r>
            <a:endParaRPr lang="zh-CN" altLang="en-US" sz="4000"/>
          </a:p>
        </p:txBody>
      </p:sp>
      <p:pic>
        <p:nvPicPr>
          <p:cNvPr id="119" name="图片 118"/>
          <p:cNvPicPr/>
          <p:nvPr/>
        </p:nvPicPr>
        <p:blipFill>
          <a:blip r:embed="rId1"/>
          <a:stretch>
            <a:fillRect/>
          </a:stretch>
        </p:blipFill>
        <p:spPr>
          <a:xfrm>
            <a:off x="6027420" y="2545080"/>
            <a:ext cx="2763520" cy="2613660"/>
          </a:xfrm>
          <a:prstGeom prst="rect">
            <a:avLst/>
          </a:prstGeom>
          <a:noFill/>
          <a:ln w="9525">
            <a:noFill/>
          </a:ln>
        </p:spPr>
      </p:pic>
      <p:pic>
        <p:nvPicPr>
          <p:cNvPr id="120" name="图片 119"/>
          <p:cNvPicPr/>
          <p:nvPr/>
        </p:nvPicPr>
        <p:blipFill>
          <a:blip r:embed="rId2"/>
          <a:stretch>
            <a:fillRect/>
          </a:stretch>
        </p:blipFill>
        <p:spPr>
          <a:xfrm>
            <a:off x="9079865" y="2545080"/>
            <a:ext cx="2779395" cy="261366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DONALD NORMAN论点</a:t>
            </a:r>
            <a:r>
              <a:rPr lang="en-US" altLang="zh-CN">
                <a:sym typeface="+mn-ea"/>
              </a:rPr>
              <a:t>1</a:t>
            </a:r>
            <a:r>
              <a:rPr lang="zh-CN" altLang="en-US">
                <a:sym typeface="+mn-ea"/>
              </a:rPr>
              <a:t>：</a:t>
            </a:r>
            <a:endParaRPr lang="zh-CN" altLang="en-US">
              <a:sym typeface="+mn-ea"/>
            </a:endParaRPr>
          </a:p>
        </p:txBody>
      </p:sp>
      <p:sp>
        <p:nvSpPr>
          <p:cNvPr id="3" name="内容占位符 2"/>
          <p:cNvSpPr>
            <a:spLocks noGrp="1"/>
          </p:cNvSpPr>
          <p:nvPr>
            <p:ph idx="1"/>
          </p:nvPr>
        </p:nvSpPr>
        <p:spPr/>
        <p:txBody>
          <a:bodyPr/>
          <a:p>
            <a:r>
              <a:rPr lang="zh-CN" altLang="en-US" sz="6600"/>
              <a:t>Never solve the problem you’re asked to solve！</a:t>
            </a:r>
            <a:endParaRPr lang="zh-CN" altLang="en-US" sz="6600"/>
          </a:p>
          <a:p>
            <a:pPr algn="ctr"/>
            <a:r>
              <a:rPr lang="zh-CN" altLang="en-US" sz="4000"/>
              <a:t>他人提出的：</a:t>
            </a:r>
            <a:endParaRPr lang="zh-CN" altLang="en-US" sz="4000"/>
          </a:p>
          <a:p>
            <a:pPr algn="ctr"/>
            <a:r>
              <a:rPr lang="en-US" altLang="zh-CN" sz="4000"/>
              <a:t>root?     symptom!</a:t>
            </a:r>
            <a:endParaRPr lang="en-US" altLang="zh-CN"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Chasing for fun——</a:t>
            </a:r>
            <a:r>
              <a:rPr lang="en-US" altLang="zh-CN"/>
              <a:t>Game</a:t>
            </a:r>
            <a:endParaRPr lang="en-US" altLang="zh-CN"/>
          </a:p>
        </p:txBody>
      </p:sp>
      <p:sp>
        <p:nvSpPr>
          <p:cNvPr id="3" name="文本框 2"/>
          <p:cNvSpPr txBox="1"/>
          <p:nvPr/>
        </p:nvSpPr>
        <p:spPr>
          <a:xfrm>
            <a:off x="469900" y="1455420"/>
            <a:ext cx="4728845" cy="4470400"/>
          </a:xfrm>
          <a:prstGeom prst="rect">
            <a:avLst/>
          </a:prstGeom>
          <a:noFill/>
        </p:spPr>
        <p:txBody>
          <a:bodyPr wrap="square" rtlCol="0">
            <a:noAutofit/>
          </a:bodyPr>
          <a:p>
            <a:r>
              <a:rPr lang="zh-CN" altLang="en-US" sz="2800"/>
              <a:t>人类很难拒绝各种形式的游戏，类似地，人们也会对结合游戏机制的规则或者产品更多的配合与关注。我们来看看一个小例子：</a:t>
            </a:r>
            <a:endParaRPr lang="zh-CN" altLang="en-US" sz="2800"/>
          </a:p>
          <a:p>
            <a:endParaRPr lang="zh-CN" altLang="en-US" sz="2800"/>
          </a:p>
          <a:p>
            <a:r>
              <a:rPr lang="zh-CN" altLang="en-US" sz="2800"/>
              <a:t>瑞典斯德哥尔摩当局启动了高速摄像机彩票系统，每当人们在限速范围内或以下</a:t>
            </a:r>
            <a:r>
              <a:rPr lang="zh-CN" altLang="en-US" sz="2800"/>
              <a:t>行驶时，他们有资格赢得由超速者支付的罚款资助的彩票。</a:t>
            </a:r>
            <a:endParaRPr lang="zh-CN" altLang="en-US" sz="2800"/>
          </a:p>
        </p:txBody>
      </p:sp>
      <p:pic>
        <p:nvPicPr>
          <p:cNvPr id="5" name="图片 1" descr="IMG_256"/>
          <p:cNvPicPr>
            <a:picLocks noChangeAspect="1"/>
          </p:cNvPicPr>
          <p:nvPr/>
        </p:nvPicPr>
        <p:blipFill>
          <a:blip r:embed="rId1"/>
          <a:stretch>
            <a:fillRect/>
          </a:stretch>
        </p:blipFill>
        <p:spPr>
          <a:xfrm>
            <a:off x="5316220" y="1455420"/>
            <a:ext cx="6583680" cy="3474085"/>
          </a:xfrm>
          <a:prstGeom prst="rect">
            <a:avLst/>
          </a:prstGeom>
          <a:noFill/>
          <a:ln w="9525">
            <a:noFill/>
          </a:ln>
        </p:spPr>
      </p:pic>
      <p:sp>
        <p:nvSpPr>
          <p:cNvPr id="4" name="文本框 3"/>
          <p:cNvSpPr txBox="1"/>
          <p:nvPr/>
        </p:nvSpPr>
        <p:spPr>
          <a:xfrm>
            <a:off x="5516245" y="5358130"/>
            <a:ext cx="6182995" cy="829945"/>
          </a:xfrm>
          <a:prstGeom prst="rect">
            <a:avLst/>
          </a:prstGeom>
          <a:noFill/>
        </p:spPr>
        <p:txBody>
          <a:bodyPr wrap="square" rtlCol="0">
            <a:spAutoFit/>
          </a:bodyPr>
          <a:p>
            <a:r>
              <a:rPr lang="zh-CN" altLang="en-US" sz="2400"/>
              <a:t>这个奖惩制度融合进了游戏机制，让人们更愿意去遵守交通规则，效果颇佳。</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Chasing for </a:t>
            </a:r>
            <a:r>
              <a:rPr lang="en-US" altLang="zh-CN"/>
              <a:t>fun——Borrow Attention</a:t>
            </a:r>
            <a:endParaRPr lang="en-US" altLang="zh-CN"/>
          </a:p>
        </p:txBody>
      </p:sp>
      <p:sp>
        <p:nvSpPr>
          <p:cNvPr id="3" name="文本框 2"/>
          <p:cNvSpPr txBox="1"/>
          <p:nvPr/>
        </p:nvSpPr>
        <p:spPr>
          <a:xfrm>
            <a:off x="637540" y="1603375"/>
            <a:ext cx="6243955" cy="4670425"/>
          </a:xfrm>
          <a:prstGeom prst="rect">
            <a:avLst/>
          </a:prstGeom>
          <a:noFill/>
        </p:spPr>
        <p:txBody>
          <a:bodyPr wrap="square" rtlCol="0">
            <a:noAutofit/>
          </a:bodyPr>
          <a:p>
            <a:r>
              <a:rPr lang="zh-CN" altLang="en-US" sz="3200"/>
              <a:t>人们对A的关注度可能并不高，但是对B的关注度比较高。那么尝试将AB结合起来，也许会有奇效。</a:t>
            </a:r>
            <a:endParaRPr lang="zh-CN" altLang="en-US" sz="3200"/>
          </a:p>
          <a:p>
            <a:r>
              <a:rPr lang="zh-CN" altLang="en-US" sz="3200"/>
              <a:t>让我们来看个小例子：</a:t>
            </a:r>
            <a:endParaRPr lang="zh-CN" altLang="en-US" sz="3200"/>
          </a:p>
          <a:p>
            <a:r>
              <a:rPr lang="zh-CN" altLang="en-US" sz="1600"/>
              <a:t>2020年，受到疫情的特殊影响，应届生就业形势十分严峻。生物制药公司辉瑞中国主动担起企业社会责任，在2020年推出全新的管培生项目。为推介管培生计划，辉瑞中国联合上海创意机构F5推出“莫扎特80岁音乐会”，致力于努力实现“为患者带来改变其生活的突破创新”的目标。人工智能生成的钢琴乐谱、优雅的西方古典音乐；莫扎特艺术生命的延续、精美新奇的视效、震撼人心的音符……生命健康、科技与艺术的创新与融合，碰撞出跨时代的火花，打造出一场史无前例的视听盛宴。活动当晚超过500名观众现场出席，并由雇主品牌领域全球领导者优兴咨询和国内大学生实习求职就业平台同步直播。</a:t>
            </a:r>
            <a:endParaRPr lang="zh-CN" altLang="en-US" sz="1600"/>
          </a:p>
        </p:txBody>
      </p:sp>
      <p:pic>
        <p:nvPicPr>
          <p:cNvPr id="6" name="图片 2" descr="辉瑞：莫扎特80岁音乐会"/>
          <p:cNvPicPr>
            <a:picLocks noChangeAspect="1"/>
          </p:cNvPicPr>
          <p:nvPr/>
        </p:nvPicPr>
        <p:blipFill>
          <a:blip r:embed="rId1"/>
          <a:stretch>
            <a:fillRect/>
          </a:stretch>
        </p:blipFill>
        <p:spPr>
          <a:xfrm>
            <a:off x="6973570" y="1603375"/>
            <a:ext cx="4862830" cy="2776220"/>
          </a:xfrm>
          <a:prstGeom prst="rect">
            <a:avLst/>
          </a:prstGeom>
          <a:noFill/>
          <a:ln w="9525">
            <a:noFill/>
          </a:ln>
        </p:spPr>
      </p:pic>
      <p:pic>
        <p:nvPicPr>
          <p:cNvPr id="122" name="图片 121"/>
          <p:cNvPicPr/>
          <p:nvPr/>
        </p:nvPicPr>
        <p:blipFill>
          <a:blip r:embed="rId2"/>
          <a:stretch>
            <a:fillRect/>
          </a:stretch>
        </p:blipFill>
        <p:spPr>
          <a:xfrm>
            <a:off x="8107680" y="4521835"/>
            <a:ext cx="2595245" cy="175196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blinds(horizontal)">
                                      <p:cBhvr>
                                        <p:cTn id="1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717303" y="-77475"/>
            <a:ext cx="10515600" cy="1325563"/>
          </a:xfrm>
        </p:spPr>
        <p:txBody>
          <a:bodyPr/>
          <a:p>
            <a:r>
              <a:rPr lang="en-US" altLang="zh-CN">
                <a:sym typeface="+mn-ea"/>
              </a:rPr>
              <a:t>Chasing for fun——Uncertainty and Curiosity</a:t>
            </a:r>
            <a:endParaRPr lang="en-US" altLang="zh-CN">
              <a:sym typeface="+mn-ea"/>
            </a:endParaRPr>
          </a:p>
        </p:txBody>
      </p:sp>
      <p:sp>
        <p:nvSpPr>
          <p:cNvPr id="3" name="文本框 2"/>
          <p:cNvSpPr txBox="1"/>
          <p:nvPr/>
        </p:nvSpPr>
        <p:spPr>
          <a:xfrm>
            <a:off x="870585" y="1086485"/>
            <a:ext cx="4850765" cy="3916045"/>
          </a:xfrm>
          <a:prstGeom prst="rect">
            <a:avLst/>
          </a:prstGeom>
          <a:noFill/>
        </p:spPr>
        <p:txBody>
          <a:bodyPr wrap="square" rtlCol="0">
            <a:noAutofit/>
          </a:bodyPr>
          <a:p>
            <a:r>
              <a:rPr lang="zh-CN" altLang="en-US" sz="2800"/>
              <a:t>都说好奇心害死猫，这句话貌似在暗示人类貌似很害怕好奇心。但是事实上，正是因为人类太痴迷于好奇心了，“好奇心害死猫”这句话才是一句提醒我们的谚语。</a:t>
            </a:r>
            <a:endParaRPr lang="zh-CN" altLang="en-US" sz="2800"/>
          </a:p>
          <a:p>
            <a:r>
              <a:rPr lang="zh-CN" altLang="en-US" sz="2800"/>
              <a:t>让我们看一个例子：</a:t>
            </a:r>
            <a:endParaRPr lang="zh-CN" altLang="en-US" sz="2800"/>
          </a:p>
          <a:p>
            <a:r>
              <a:rPr lang="zh-CN" altLang="en-US" sz="2800"/>
              <a:t>Pop mart盲盒消费文化：pop mart的很多产品都带有盲盒性质，让消费者为了抽出心目中喜爱的款式而不断购买盲盒，一些限定款式、稀缺产品甚至能够炒到上万</a:t>
            </a:r>
            <a:endParaRPr lang="zh-CN" altLang="en-US" sz="2800"/>
          </a:p>
        </p:txBody>
      </p:sp>
      <p:pic>
        <p:nvPicPr>
          <p:cNvPr id="7" name="图片 3" descr="IMG_256"/>
          <p:cNvPicPr>
            <a:picLocks noChangeAspect="1"/>
          </p:cNvPicPr>
          <p:nvPr>
            <p:custDataLst>
              <p:tags r:id="rId1"/>
            </p:custDataLst>
          </p:nvPr>
        </p:nvPicPr>
        <p:blipFill>
          <a:blip r:embed="rId2"/>
          <a:stretch>
            <a:fillRect/>
          </a:stretch>
        </p:blipFill>
        <p:spPr>
          <a:xfrm>
            <a:off x="6628130" y="835025"/>
            <a:ext cx="4124325" cy="2763520"/>
          </a:xfrm>
          <a:prstGeom prst="rect">
            <a:avLst/>
          </a:prstGeom>
          <a:noFill/>
          <a:ln w="9525">
            <a:noFill/>
          </a:ln>
        </p:spPr>
      </p:pic>
      <p:pic>
        <p:nvPicPr>
          <p:cNvPr id="8" name="图片 4" descr="IMG_256"/>
          <p:cNvPicPr>
            <a:picLocks noChangeAspect="1"/>
          </p:cNvPicPr>
          <p:nvPr>
            <p:custDataLst>
              <p:tags r:id="rId3"/>
            </p:custDataLst>
          </p:nvPr>
        </p:nvPicPr>
        <p:blipFill>
          <a:blip r:embed="rId4"/>
          <a:stretch>
            <a:fillRect/>
          </a:stretch>
        </p:blipFill>
        <p:spPr>
          <a:xfrm>
            <a:off x="6628130" y="3598545"/>
            <a:ext cx="4117340" cy="27463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Factor3——Being Lazy</a:t>
            </a:r>
            <a:endParaRPr lang="en-US" altLang="zh-CN"/>
          </a:p>
        </p:txBody>
      </p:sp>
      <p:sp>
        <p:nvSpPr>
          <p:cNvPr id="3" name="文本框 2"/>
          <p:cNvSpPr txBox="1"/>
          <p:nvPr/>
        </p:nvSpPr>
        <p:spPr>
          <a:xfrm>
            <a:off x="1218565" y="1093470"/>
            <a:ext cx="4064000" cy="5507990"/>
          </a:xfrm>
          <a:prstGeom prst="rect">
            <a:avLst/>
          </a:prstGeom>
          <a:noFill/>
        </p:spPr>
        <p:txBody>
          <a:bodyPr wrap="square" rtlCol="0">
            <a:spAutoFit/>
          </a:bodyPr>
          <a:p>
            <a:r>
              <a:rPr lang="zh-CN" altLang="en-US" sz="3200"/>
              <a:t>毋庸置疑，人类的天性就是“懒”。那么利用这种“懒”，我们同样也能够通过一些手段优化消费者体验，从而让他们更青睐我们设计的产品。</a:t>
            </a:r>
            <a:endParaRPr lang="zh-CN" altLang="en-US" sz="3200"/>
          </a:p>
          <a:p>
            <a:endParaRPr lang="zh-CN" altLang="en-US" sz="3200"/>
          </a:p>
          <a:p>
            <a:r>
              <a:rPr lang="zh-CN" altLang="en-US" sz="3200"/>
              <a:t>我们究竟是“懒”在什么方面呢？可以分为两类：</a:t>
            </a:r>
            <a:endParaRPr lang="zh-CN" altLang="en-US" sz="3200"/>
          </a:p>
        </p:txBody>
      </p:sp>
      <p:pic>
        <p:nvPicPr>
          <p:cNvPr id="123" name="图片 122"/>
          <p:cNvPicPr/>
          <p:nvPr/>
        </p:nvPicPr>
        <p:blipFill>
          <a:blip r:embed="rId1"/>
          <a:stretch>
            <a:fillRect/>
          </a:stretch>
        </p:blipFill>
        <p:spPr>
          <a:xfrm>
            <a:off x="5850890" y="1169035"/>
            <a:ext cx="2650490" cy="2655570"/>
          </a:xfrm>
          <a:prstGeom prst="rect">
            <a:avLst/>
          </a:prstGeom>
          <a:noFill/>
          <a:ln w="9525">
            <a:noFill/>
          </a:ln>
        </p:spPr>
      </p:pic>
      <p:pic>
        <p:nvPicPr>
          <p:cNvPr id="124" name="图片 123"/>
          <p:cNvPicPr/>
          <p:nvPr/>
        </p:nvPicPr>
        <p:blipFill>
          <a:blip r:embed="rId2"/>
          <a:stretch>
            <a:fillRect/>
          </a:stretch>
        </p:blipFill>
        <p:spPr>
          <a:xfrm>
            <a:off x="9451340" y="3824605"/>
            <a:ext cx="2108200" cy="25400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Being </a:t>
            </a:r>
            <a:r>
              <a:rPr lang="en-US" altLang="zh-CN"/>
              <a:t>Lazy——Physical Effort</a:t>
            </a:r>
            <a:endParaRPr lang="en-US" altLang="zh-CN"/>
          </a:p>
        </p:txBody>
      </p:sp>
      <p:sp>
        <p:nvSpPr>
          <p:cNvPr id="3" name="文本框 2"/>
          <p:cNvSpPr txBox="1"/>
          <p:nvPr/>
        </p:nvSpPr>
        <p:spPr>
          <a:xfrm>
            <a:off x="644525" y="1751965"/>
            <a:ext cx="4592320" cy="4432300"/>
          </a:xfrm>
          <a:prstGeom prst="rect">
            <a:avLst/>
          </a:prstGeom>
          <a:noFill/>
        </p:spPr>
        <p:txBody>
          <a:bodyPr wrap="square" rtlCol="0">
            <a:noAutofit/>
          </a:bodyPr>
          <a:p>
            <a:r>
              <a:rPr lang="zh-CN" altLang="en-US" sz="2800"/>
              <a:t>“我能不动手就不动手，能不过多动手就不过多动手”这种行动决策模式反而能够成为产品中的一大亮点。</a:t>
            </a:r>
            <a:endParaRPr lang="zh-CN" altLang="en-US" sz="2800"/>
          </a:p>
          <a:p>
            <a:endParaRPr lang="zh-CN" altLang="en-US" sz="2800"/>
          </a:p>
          <a:p>
            <a:r>
              <a:rPr lang="zh-CN" altLang="en-US" sz="2800"/>
              <a:t>例如空调遥控器中往往设有一键环保模式的按钮，消费者直接按下，就既能直接调节到舒适的温度，又能节电、实现环保。（图中的26度绿色按键）</a:t>
            </a:r>
            <a:endParaRPr lang="zh-CN" altLang="en-US" sz="2800"/>
          </a:p>
        </p:txBody>
      </p:sp>
      <p:pic>
        <p:nvPicPr>
          <p:cNvPr id="9" name="图片 5" descr="IMG_256"/>
          <p:cNvPicPr>
            <a:picLocks noChangeAspect="1"/>
          </p:cNvPicPr>
          <p:nvPr>
            <p:custDataLst>
              <p:tags r:id="rId1"/>
            </p:custDataLst>
          </p:nvPr>
        </p:nvPicPr>
        <p:blipFill>
          <a:blip r:embed="rId2"/>
          <a:stretch>
            <a:fillRect/>
          </a:stretch>
        </p:blipFill>
        <p:spPr>
          <a:xfrm>
            <a:off x="6267450" y="1697990"/>
            <a:ext cx="3016885" cy="45339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Being Lazy——Physical Effort</a:t>
            </a:r>
            <a:endParaRPr lang="zh-CN" altLang="en-US"/>
          </a:p>
        </p:txBody>
      </p:sp>
      <p:sp>
        <p:nvSpPr>
          <p:cNvPr id="3" name="文本框 2"/>
          <p:cNvSpPr txBox="1"/>
          <p:nvPr/>
        </p:nvSpPr>
        <p:spPr>
          <a:xfrm>
            <a:off x="947420" y="1422400"/>
            <a:ext cx="5270500" cy="4174490"/>
          </a:xfrm>
          <a:prstGeom prst="rect">
            <a:avLst/>
          </a:prstGeom>
          <a:noFill/>
        </p:spPr>
        <p:txBody>
          <a:bodyPr wrap="square" rtlCol="0">
            <a:noAutofit/>
          </a:bodyPr>
          <a:p>
            <a:r>
              <a:rPr lang="zh-CN" altLang="en-US" sz="3200"/>
              <a:t>但是同时，这种行为模式又能带来微妙的误差（bias），这在社会心理学实验中是一个十分重要的无关变量。</a:t>
            </a:r>
            <a:endParaRPr lang="zh-CN" altLang="en-US" sz="3200"/>
          </a:p>
          <a:p>
            <a:r>
              <a:rPr lang="zh-CN" altLang="en-US" sz="3200"/>
              <a:t>如下例（</a:t>
            </a:r>
            <a:r>
              <a:rPr lang="en-US" altLang="zh-CN" sz="3200"/>
              <a:t>1995</a:t>
            </a:r>
            <a:r>
              <a:rPr lang="zh-CN" altLang="en-US" sz="3200"/>
              <a:t>年调查</a:t>
            </a:r>
            <a:r>
              <a:rPr lang="zh-CN" altLang="en-US" sz="3200"/>
              <a:t>报告）：</a:t>
            </a:r>
            <a:endParaRPr lang="zh-CN" altLang="en-US" sz="3200"/>
          </a:p>
          <a:p>
            <a:r>
              <a:rPr lang="zh-CN" altLang="en-US" sz="3200"/>
              <a:t>关于“是否同意器官捐赠”的社会调查，图中各个国家结果大致可以分为两类，但是这两类的数据差距过大。这到底是为什么呢？</a:t>
            </a:r>
            <a:endParaRPr lang="zh-CN" altLang="en-US" sz="3200"/>
          </a:p>
        </p:txBody>
      </p:sp>
      <p:pic>
        <p:nvPicPr>
          <p:cNvPr id="10" name="图片 6" descr="IMG_256"/>
          <p:cNvPicPr>
            <a:picLocks noChangeAspect="1"/>
          </p:cNvPicPr>
          <p:nvPr>
            <p:custDataLst>
              <p:tags r:id="rId1"/>
            </p:custDataLst>
          </p:nvPr>
        </p:nvPicPr>
        <p:blipFill>
          <a:blip r:embed="rId2"/>
          <a:stretch>
            <a:fillRect/>
          </a:stretch>
        </p:blipFill>
        <p:spPr>
          <a:xfrm>
            <a:off x="6403975" y="1343660"/>
            <a:ext cx="5509895" cy="3086735"/>
          </a:xfrm>
          <a:prstGeom prst="rect">
            <a:avLst/>
          </a:prstGeom>
          <a:noFill/>
          <a:ln w="9525">
            <a:noFill/>
          </a:ln>
        </p:spPr>
      </p:pic>
      <p:sp>
        <p:nvSpPr>
          <p:cNvPr id="4" name="文本框 3"/>
          <p:cNvSpPr txBox="1"/>
          <p:nvPr/>
        </p:nvSpPr>
        <p:spPr>
          <a:xfrm>
            <a:off x="5969635" y="5306060"/>
            <a:ext cx="6024245" cy="706755"/>
          </a:xfrm>
          <a:prstGeom prst="rect">
            <a:avLst/>
          </a:prstGeom>
          <a:noFill/>
        </p:spPr>
        <p:txBody>
          <a:bodyPr wrap="square" rtlCol="0">
            <a:spAutoFit/>
          </a:bodyPr>
          <a:p>
            <a:pPr algn="ctr"/>
            <a:r>
              <a:rPr lang="en-US" altLang="zh-CN" sz="4000"/>
              <a:t>KEY</a:t>
            </a:r>
            <a:r>
              <a:rPr lang="zh-CN" altLang="en-US" sz="4000"/>
              <a:t>：</a:t>
            </a:r>
            <a:r>
              <a:rPr lang="en-US" altLang="zh-CN" sz="4000"/>
              <a:t>DEFAULT OPTION!</a:t>
            </a:r>
            <a:endParaRPr lang="en-US" altLang="zh-CN" sz="4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Being Lazy——Mental Effort</a:t>
            </a:r>
            <a:endParaRPr lang="en-US" altLang="zh-CN">
              <a:sym typeface="+mn-ea"/>
            </a:endParaRPr>
          </a:p>
        </p:txBody>
      </p:sp>
      <p:sp>
        <p:nvSpPr>
          <p:cNvPr id="3" name="文本框 2"/>
          <p:cNvSpPr txBox="1"/>
          <p:nvPr/>
        </p:nvSpPr>
        <p:spPr>
          <a:xfrm>
            <a:off x="831215" y="1797050"/>
            <a:ext cx="4734560" cy="4548505"/>
          </a:xfrm>
          <a:prstGeom prst="rect">
            <a:avLst/>
          </a:prstGeom>
          <a:noFill/>
        </p:spPr>
        <p:txBody>
          <a:bodyPr wrap="square" rtlCol="0">
            <a:noAutofit/>
          </a:bodyPr>
          <a:p>
            <a:r>
              <a:rPr lang="zh-CN" altLang="en-US" sz="2400"/>
              <a:t>我们的“懒”不仅仅体现在行为上，还体现在精神、思考上。“动脑多累啊，能不动脑筋就不动脑筋”的思考模式十分常见。</a:t>
            </a:r>
            <a:endParaRPr lang="zh-CN" altLang="en-US" sz="2400"/>
          </a:p>
          <a:p>
            <a:r>
              <a:rPr lang="zh-CN" altLang="en-US" sz="2400"/>
              <a:t>例如著名的决策模型（attraction &amp; compromise effect， Simonson, 1989）：</a:t>
            </a:r>
            <a:endParaRPr lang="zh-CN" altLang="en-US" sz="2400"/>
          </a:p>
        </p:txBody>
      </p:sp>
      <p:pic>
        <p:nvPicPr>
          <p:cNvPr id="125" name="图片 124"/>
          <p:cNvPicPr/>
          <p:nvPr/>
        </p:nvPicPr>
        <p:blipFill>
          <a:blip r:embed="rId1"/>
          <a:stretch>
            <a:fillRect/>
          </a:stretch>
        </p:blipFill>
        <p:spPr>
          <a:xfrm>
            <a:off x="6016625" y="1513205"/>
            <a:ext cx="5367655" cy="3407410"/>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78543" y="-181615"/>
            <a:ext cx="10515600" cy="1325563"/>
          </a:xfrm>
        </p:spPr>
        <p:txBody>
          <a:bodyPr/>
          <a:p>
            <a:r>
              <a:rPr lang="en-US" altLang="zh-CN"/>
              <a:t>Attraction Effect</a:t>
            </a:r>
            <a:r>
              <a:rPr lang="zh-CN" altLang="en-US"/>
              <a:t>：</a:t>
            </a:r>
            <a:br>
              <a:rPr lang="zh-CN" altLang="en-US"/>
            </a:br>
            <a:r>
              <a:rPr lang="zh-CN" altLang="en-US"/>
              <a:t>吸引效应</a:t>
            </a:r>
            <a:endParaRPr lang="zh-CN" altLang="en-US"/>
          </a:p>
        </p:txBody>
      </p:sp>
      <p:sp>
        <p:nvSpPr>
          <p:cNvPr id="3" name="文本框 2"/>
          <p:cNvSpPr txBox="1"/>
          <p:nvPr/>
        </p:nvSpPr>
        <p:spPr>
          <a:xfrm>
            <a:off x="495935" y="1558290"/>
            <a:ext cx="6668770" cy="2676525"/>
          </a:xfrm>
          <a:prstGeom prst="rect">
            <a:avLst/>
          </a:prstGeom>
          <a:noFill/>
        </p:spPr>
        <p:txBody>
          <a:bodyPr wrap="square" rtlCol="0">
            <a:spAutoFit/>
          </a:bodyPr>
          <a:p>
            <a:r>
              <a:rPr lang="zh-CN" altLang="en-US" sz="2800"/>
              <a:t>Attraction：吸引效应</a:t>
            </a:r>
            <a:endParaRPr lang="zh-CN" altLang="en-US" sz="2800"/>
          </a:p>
          <a:p>
            <a:r>
              <a:rPr lang="zh-CN" altLang="en-US" sz="2800"/>
              <a:t>设计一款产品故意来吸引人们选择商家期望人们更偏爱的产品.</a:t>
            </a:r>
            <a:endParaRPr lang="zh-CN" altLang="en-US" sz="2800"/>
          </a:p>
          <a:p>
            <a:r>
              <a:rPr lang="zh-CN" altLang="en-US" sz="2800"/>
              <a:t>假设A，B两种商品：</a:t>
            </a:r>
            <a:endParaRPr lang="zh-CN" altLang="en-US" sz="2800"/>
          </a:p>
          <a:p>
            <a:r>
              <a:rPr lang="zh-CN" altLang="en-US" sz="2800"/>
              <a:t>A：attribute1比B好，attribute2比B差</a:t>
            </a:r>
            <a:endParaRPr lang="zh-CN" altLang="en-US" sz="2800"/>
          </a:p>
          <a:p>
            <a:r>
              <a:rPr lang="zh-CN" altLang="en-US" sz="2800"/>
              <a:t>B：attribute1比A差，attribute2比A好</a:t>
            </a:r>
            <a:endParaRPr lang="zh-CN" altLang="en-US" sz="2800"/>
          </a:p>
        </p:txBody>
      </p:sp>
      <p:sp>
        <p:nvSpPr>
          <p:cNvPr id="4" name="文本框 3"/>
          <p:cNvSpPr txBox="1"/>
          <p:nvPr/>
        </p:nvSpPr>
        <p:spPr>
          <a:xfrm>
            <a:off x="495935" y="4449445"/>
            <a:ext cx="6353810" cy="2030095"/>
          </a:xfrm>
          <a:prstGeom prst="rect">
            <a:avLst/>
          </a:prstGeom>
          <a:noFill/>
        </p:spPr>
        <p:txBody>
          <a:bodyPr wrap="square" rtlCol="0">
            <a:spAutoFit/>
          </a:bodyPr>
          <a:p>
            <a:r>
              <a:rPr lang="zh-CN" altLang="en-US"/>
              <a:t>又例有：</a:t>
            </a:r>
            <a:endParaRPr lang="zh-CN" altLang="en-US"/>
          </a:p>
          <a:p>
            <a:r>
              <a:rPr lang="zh-CN" altLang="en-US"/>
              <a:t>星巴克(Starbucks)以前饮品的大小有3种选择：大、中、小，当时消费者点的最多的是中杯；后来它将小杯取消，将杯型的3种选择改为：超大、大、中，其中超大杯体积比大杯大不了多少，但是价格高4-6元左右，消费者现在点的最多的是大杯。超大杯的选项，心理学称为「诱饵(Decoy)」。</a:t>
            </a:r>
            <a:endParaRPr lang="zh-CN" altLang="en-US"/>
          </a:p>
          <a:p>
            <a:r>
              <a:rPr lang="zh-CN" altLang="en-US"/>
              <a:t>（from 知乎文章：北京大学-乘风：《消费者心理学》）</a:t>
            </a:r>
            <a:endParaRPr lang="zh-CN" altLang="en-US"/>
          </a:p>
        </p:txBody>
      </p:sp>
      <p:pic>
        <p:nvPicPr>
          <p:cNvPr id="11" name="图片 7" descr="IMG_256"/>
          <p:cNvPicPr>
            <a:picLocks noChangeAspect="1"/>
          </p:cNvPicPr>
          <p:nvPr>
            <p:custDataLst>
              <p:tags r:id="rId1"/>
            </p:custDataLst>
          </p:nvPr>
        </p:nvPicPr>
        <p:blipFill>
          <a:blip r:embed="rId2"/>
          <a:stretch>
            <a:fillRect/>
          </a:stretch>
        </p:blipFill>
        <p:spPr>
          <a:xfrm>
            <a:off x="4748530" y="194310"/>
            <a:ext cx="2694305" cy="1843405"/>
          </a:xfrm>
          <a:prstGeom prst="rect">
            <a:avLst/>
          </a:prstGeom>
          <a:noFill/>
          <a:ln w="9525">
            <a:noFill/>
          </a:ln>
        </p:spPr>
      </p:pic>
      <p:pic>
        <p:nvPicPr>
          <p:cNvPr id="16" name="图片 12" descr="IMG_256"/>
          <p:cNvPicPr>
            <a:picLocks noChangeAspect="1"/>
          </p:cNvPicPr>
          <p:nvPr>
            <p:custDataLst>
              <p:tags r:id="rId3"/>
            </p:custDataLst>
          </p:nvPr>
        </p:nvPicPr>
        <p:blipFill>
          <a:blip r:embed="rId4"/>
          <a:stretch>
            <a:fillRect/>
          </a:stretch>
        </p:blipFill>
        <p:spPr>
          <a:xfrm>
            <a:off x="7607935" y="889635"/>
            <a:ext cx="3902075" cy="2560320"/>
          </a:xfrm>
          <a:prstGeom prst="rect">
            <a:avLst/>
          </a:prstGeom>
          <a:noFill/>
          <a:ln w="9525">
            <a:noFill/>
          </a:ln>
        </p:spPr>
      </p:pic>
      <p:pic>
        <p:nvPicPr>
          <p:cNvPr id="15" name="图片 11"/>
          <p:cNvPicPr>
            <a:picLocks noChangeAspect="1"/>
          </p:cNvPicPr>
          <p:nvPr>
            <p:custDataLst>
              <p:tags r:id="rId5"/>
            </p:custDataLst>
          </p:nvPr>
        </p:nvPicPr>
        <p:blipFill>
          <a:blip r:embed="rId6"/>
          <a:stretch>
            <a:fillRect/>
          </a:stretch>
        </p:blipFill>
        <p:spPr>
          <a:xfrm>
            <a:off x="7607935" y="3449955"/>
            <a:ext cx="3902710" cy="300926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43288" y="-5"/>
            <a:ext cx="10515600" cy="1325563"/>
          </a:xfrm>
        </p:spPr>
        <p:txBody>
          <a:bodyPr/>
          <a:p>
            <a:r>
              <a:rPr lang="zh-CN" altLang="en-US"/>
              <a:t>Compromise Effect：折中</a:t>
            </a:r>
            <a:r>
              <a:rPr lang="zh-CN" altLang="en-US"/>
              <a:t>效应</a:t>
            </a:r>
            <a:endParaRPr lang="zh-CN" altLang="en-US"/>
          </a:p>
        </p:txBody>
      </p:sp>
      <p:sp>
        <p:nvSpPr>
          <p:cNvPr id="4" name="文本框 3"/>
          <p:cNvSpPr txBox="1"/>
          <p:nvPr/>
        </p:nvSpPr>
        <p:spPr>
          <a:xfrm>
            <a:off x="140970" y="1901190"/>
            <a:ext cx="5997575" cy="1198880"/>
          </a:xfrm>
          <a:prstGeom prst="rect">
            <a:avLst/>
          </a:prstGeom>
          <a:noFill/>
        </p:spPr>
        <p:txBody>
          <a:bodyPr wrap="square" rtlCol="0">
            <a:spAutoFit/>
          </a:bodyPr>
          <a:p>
            <a:r>
              <a:rPr lang="zh-CN" altLang="en-US" sz="2400"/>
              <a:t>同样是两个产品：</a:t>
            </a:r>
            <a:endParaRPr lang="zh-CN" altLang="en-US" sz="2400"/>
          </a:p>
          <a:p>
            <a:r>
              <a:rPr lang="zh-CN" altLang="en-US" sz="2400"/>
              <a:t>A：attribute1比B好，attribute2比B差</a:t>
            </a:r>
            <a:endParaRPr lang="zh-CN" altLang="en-US" sz="2400"/>
          </a:p>
          <a:p>
            <a:r>
              <a:rPr lang="zh-CN" altLang="en-US" sz="2400"/>
              <a:t>B：attribute1比A差，attribute2比A好</a:t>
            </a:r>
            <a:endParaRPr lang="zh-CN" altLang="en-US" sz="2400"/>
          </a:p>
        </p:txBody>
      </p:sp>
      <p:sp>
        <p:nvSpPr>
          <p:cNvPr id="5" name="文本框 4"/>
          <p:cNvSpPr txBox="1"/>
          <p:nvPr/>
        </p:nvSpPr>
        <p:spPr>
          <a:xfrm>
            <a:off x="534670" y="3326130"/>
            <a:ext cx="4986020" cy="2584450"/>
          </a:xfrm>
          <a:prstGeom prst="rect">
            <a:avLst/>
          </a:prstGeom>
          <a:noFill/>
        </p:spPr>
        <p:txBody>
          <a:bodyPr wrap="square" rtlCol="0">
            <a:spAutoFit/>
          </a:bodyPr>
          <a:p>
            <a:r>
              <a:rPr lang="zh-CN" altLang="en-US"/>
              <a:t>折中效应通常是指消费者的决策具有非理性倾向，会随着情境的变化而变化，当一个选项集合里新增加一个极端选项后，会使原来的选择方案成为折中选项，那么即使折中选项在选项集合中不存在绝对占优关系，它也会更具吸引力，被选择的概率增大。</a:t>
            </a:r>
            <a:endParaRPr lang="zh-CN" altLang="en-US"/>
          </a:p>
          <a:p>
            <a:r>
              <a:rPr lang="zh-CN" altLang="en-US"/>
              <a:t>例如：苹果手机一般有三个价位，是根据内存而定，大部分人都会选不是最便宜也不是最贵的，而是中间那一个。</a:t>
            </a:r>
            <a:endParaRPr lang="zh-CN" altLang="en-US"/>
          </a:p>
        </p:txBody>
      </p:sp>
      <p:pic>
        <p:nvPicPr>
          <p:cNvPr id="19" name="图片 15" descr="IMG_256"/>
          <p:cNvPicPr>
            <a:picLocks noChangeAspect="1"/>
          </p:cNvPicPr>
          <p:nvPr>
            <p:custDataLst>
              <p:tags r:id="rId1"/>
            </p:custDataLst>
          </p:nvPr>
        </p:nvPicPr>
        <p:blipFill>
          <a:blip r:embed="rId2"/>
          <a:stretch>
            <a:fillRect/>
          </a:stretch>
        </p:blipFill>
        <p:spPr>
          <a:xfrm>
            <a:off x="6171565" y="855980"/>
            <a:ext cx="5177790" cy="2573020"/>
          </a:xfrm>
          <a:prstGeom prst="rect">
            <a:avLst/>
          </a:prstGeom>
          <a:noFill/>
          <a:ln w="9525">
            <a:noFill/>
          </a:ln>
        </p:spPr>
      </p:pic>
      <p:pic>
        <p:nvPicPr>
          <p:cNvPr id="21" name="图片 17"/>
          <p:cNvPicPr>
            <a:picLocks noChangeAspect="1"/>
          </p:cNvPicPr>
          <p:nvPr>
            <p:custDataLst>
              <p:tags r:id="rId3"/>
            </p:custDataLst>
          </p:nvPr>
        </p:nvPicPr>
        <p:blipFill>
          <a:blip r:embed="rId4"/>
          <a:stretch>
            <a:fillRect/>
          </a:stretch>
        </p:blipFill>
        <p:spPr>
          <a:xfrm>
            <a:off x="6171565" y="3429000"/>
            <a:ext cx="3870325" cy="27711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893445" y="2709545"/>
            <a:ext cx="10405110" cy="2613660"/>
          </a:xfrm>
          <a:prstGeom prst="rect">
            <a:avLst/>
          </a:prstGeom>
          <a:noFill/>
        </p:spPr>
        <p:txBody>
          <a:bodyPr wrap="square" rtlCol="0">
            <a:noAutofit/>
          </a:bodyPr>
          <a:p>
            <a:pPr algn="ctr"/>
            <a:r>
              <a:rPr lang="en-US" altLang="zh-CN" sz="4400">
                <a:solidFill>
                  <a:schemeClr val="bg1"/>
                </a:solidFill>
              </a:rPr>
              <a:t>THANK YOU FOR YOUR LISTENING!</a:t>
            </a:r>
            <a:endParaRPr lang="en-US" altLang="zh-CN" sz="4400">
              <a:solidFill>
                <a:schemeClr val="bg1"/>
              </a:solidFill>
            </a:endParaRPr>
          </a:p>
          <a:p>
            <a:pPr algn="r"/>
            <a:endParaRPr lang="en-US" altLang="zh-CN" sz="2800">
              <a:solidFill>
                <a:schemeClr val="bg1"/>
              </a:solidFill>
            </a:endParaRPr>
          </a:p>
          <a:p>
            <a:pPr algn="r"/>
            <a:endParaRPr lang="en-US" altLang="zh-CN" sz="2800">
              <a:solidFill>
                <a:schemeClr val="bg1"/>
              </a:solidFill>
            </a:endParaRPr>
          </a:p>
          <a:p>
            <a:pPr algn="r"/>
            <a:r>
              <a:rPr lang="en-US" altLang="zh-CN" sz="2000">
                <a:solidFill>
                  <a:schemeClr val="bg1"/>
                </a:solidFill>
              </a:rPr>
              <a:t>SPECIAL THANKS TO PROFESSOR</a:t>
            </a:r>
            <a:r>
              <a:rPr lang="zh-CN" altLang="en-US" sz="2000">
                <a:solidFill>
                  <a:schemeClr val="bg1"/>
                </a:solidFill>
              </a:rPr>
              <a:t>：</a:t>
            </a:r>
            <a:endParaRPr lang="zh-CN" altLang="en-US" sz="2000">
              <a:solidFill>
                <a:schemeClr val="bg1"/>
              </a:solidFill>
            </a:endParaRPr>
          </a:p>
          <a:p>
            <a:pPr algn="r"/>
            <a:r>
              <a:rPr lang="zh-CN" altLang="en-US" sz="2000">
                <a:solidFill>
                  <a:schemeClr val="bg1"/>
                </a:solidFill>
              </a:rPr>
              <a:t>周昊天老师、谢文心老师、陈佳老师</a:t>
            </a:r>
            <a:endParaRPr lang="zh-CN" altLang="en-US" sz="2000">
              <a:solidFill>
                <a:schemeClr val="bg1"/>
              </a:solidFill>
            </a:endParaRPr>
          </a:p>
          <a:p>
            <a:pPr algn="r"/>
            <a:endParaRPr lang="zh-CN" altLang="en-US" sz="2800">
              <a:solidFill>
                <a:schemeClr val="bg1"/>
              </a:solidFill>
            </a:endParaRPr>
          </a:p>
          <a:p>
            <a:pPr algn="r"/>
            <a:endParaRPr lang="en-US" altLang="zh-CN" sz="4400">
              <a:solidFill>
                <a:schemeClr val="bg1"/>
              </a:solidFill>
            </a:endParaRPr>
          </a:p>
          <a:p>
            <a:pPr algn="ctr"/>
            <a:endParaRPr lang="en-US" altLang="zh-CN" sz="440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DONALD NORMAN论点</a:t>
            </a:r>
            <a:r>
              <a:rPr lang="en-US" altLang="zh-CN">
                <a:sym typeface="+mn-ea"/>
              </a:rPr>
              <a:t>2</a:t>
            </a:r>
            <a:r>
              <a:rPr lang="zh-CN" altLang="en-US">
                <a:sym typeface="+mn-ea"/>
              </a:rPr>
              <a:t>：</a:t>
            </a:r>
            <a:endParaRPr lang="zh-CN" altLang="en-US"/>
          </a:p>
        </p:txBody>
      </p:sp>
      <p:sp>
        <p:nvSpPr>
          <p:cNvPr id="3" name="内容占位符 2"/>
          <p:cNvSpPr>
            <a:spLocks noGrp="1"/>
          </p:cNvSpPr>
          <p:nvPr>
            <p:ph idx="1"/>
          </p:nvPr>
        </p:nvSpPr>
        <p:spPr/>
        <p:txBody>
          <a:bodyPr/>
          <a:p>
            <a:r>
              <a:rPr lang="zh-CN" altLang="en-US" sz="4800"/>
              <a:t>设计思维的秘诀就是理解真正的问题</a:t>
            </a:r>
            <a:r>
              <a:rPr lang="en-US" altLang="zh-CN" sz="4800"/>
              <a:t>!</a:t>
            </a:r>
            <a:endParaRPr lang="en-US" altLang="zh-CN" sz="4800"/>
          </a:p>
          <a:p>
            <a:pPr algn="ctr"/>
            <a:r>
              <a:rPr lang="en-US" altLang="zh-CN" sz="4800"/>
              <a:t>better problem is the key!</a:t>
            </a:r>
            <a:endParaRPr lang="en-US" altLang="zh-CN" sz="4800"/>
          </a:p>
          <a:p>
            <a:pPr algn="r"/>
            <a:r>
              <a:rPr lang="en-US" altLang="zh-CN" sz="3600"/>
              <a:t>A problem well-put is half-done.</a:t>
            </a:r>
            <a:endParaRPr lang="en-US" altLang="zh-CN" sz="3600"/>
          </a:p>
        </p:txBody>
      </p:sp>
      <p:pic>
        <p:nvPicPr>
          <p:cNvPr id="104" name="图片 103"/>
          <p:cNvPicPr/>
          <p:nvPr/>
        </p:nvPicPr>
        <p:blipFill>
          <a:blip r:embed="rId1"/>
          <a:stretch>
            <a:fillRect/>
          </a:stretch>
        </p:blipFill>
        <p:spPr>
          <a:xfrm>
            <a:off x="3699510" y="3785235"/>
            <a:ext cx="4866640" cy="280924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DONALD NORMAN论点</a:t>
            </a:r>
            <a:r>
              <a:rPr lang="en-US" altLang="zh-CN">
                <a:sym typeface="+mn-ea"/>
              </a:rPr>
              <a:t>3</a:t>
            </a:r>
            <a:r>
              <a:rPr lang="zh-CN" altLang="en-US">
                <a:sym typeface="+mn-ea"/>
              </a:rPr>
              <a:t>：</a:t>
            </a:r>
            <a:endParaRPr lang="zh-CN" altLang="en-US"/>
          </a:p>
        </p:txBody>
      </p:sp>
      <p:sp>
        <p:nvSpPr>
          <p:cNvPr id="3" name="内容占位符 2"/>
          <p:cNvSpPr>
            <a:spLocks noGrp="1"/>
          </p:cNvSpPr>
          <p:nvPr>
            <p:ph idx="1"/>
          </p:nvPr>
        </p:nvSpPr>
        <p:spPr/>
        <p:txBody>
          <a:bodyPr/>
          <a:p>
            <a:pPr marL="0" indent="0">
              <a:buNone/>
            </a:pPr>
            <a:r>
              <a:rPr lang="zh-CN" altLang="en-US" sz="4800"/>
              <a:t>A brilliant solution to the wrong can be worse than no solution</a:t>
            </a:r>
            <a:r>
              <a:rPr lang="en-US" altLang="zh-CN" sz="4800"/>
              <a:t>!</a:t>
            </a:r>
            <a:endParaRPr lang="en-US" altLang="zh-CN" sz="4800"/>
          </a:p>
          <a:p>
            <a:pPr marL="0" indent="0">
              <a:buNone/>
            </a:pPr>
            <a:endParaRPr lang="en-US" altLang="zh-CN" sz="4800"/>
          </a:p>
        </p:txBody>
      </p:sp>
      <p:pic>
        <p:nvPicPr>
          <p:cNvPr id="105" name="图片 104"/>
          <p:cNvPicPr/>
          <p:nvPr/>
        </p:nvPicPr>
        <p:blipFill>
          <a:blip r:embed="rId1"/>
          <a:stretch>
            <a:fillRect/>
          </a:stretch>
        </p:blipFill>
        <p:spPr>
          <a:xfrm>
            <a:off x="838200" y="3162300"/>
            <a:ext cx="4210685" cy="2934970"/>
          </a:xfrm>
          <a:prstGeom prst="rect">
            <a:avLst/>
          </a:prstGeom>
          <a:noFill/>
          <a:ln w="9525">
            <a:noFill/>
          </a:ln>
        </p:spPr>
      </p:pic>
      <p:pic>
        <p:nvPicPr>
          <p:cNvPr id="106" name="图片 105"/>
          <p:cNvPicPr/>
          <p:nvPr/>
        </p:nvPicPr>
        <p:blipFill>
          <a:blip r:embed="rId2"/>
          <a:stretch>
            <a:fillRect/>
          </a:stretch>
        </p:blipFill>
        <p:spPr>
          <a:xfrm>
            <a:off x="7165975" y="2985770"/>
            <a:ext cx="3670935" cy="29114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DONALD NORMAN论点</a:t>
            </a:r>
            <a:r>
              <a:rPr lang="en-US" altLang="zh-CN">
                <a:sym typeface="+mn-ea"/>
              </a:rPr>
              <a:t>4:</a:t>
            </a:r>
            <a:endParaRPr lang="zh-CN" altLang="en-US"/>
          </a:p>
        </p:txBody>
      </p:sp>
      <p:sp>
        <p:nvSpPr>
          <p:cNvPr id="3" name="内容占位符 2"/>
          <p:cNvSpPr>
            <a:spLocks noGrp="1"/>
          </p:cNvSpPr>
          <p:nvPr>
            <p:ph idx="1"/>
          </p:nvPr>
        </p:nvSpPr>
        <p:spPr>
          <a:xfrm>
            <a:off x="631825" y="4196715"/>
            <a:ext cx="10515600" cy="2320290"/>
          </a:xfrm>
        </p:spPr>
        <p:txBody>
          <a:bodyPr/>
          <a:p>
            <a:pPr marL="0" indent="0" algn="ctr">
              <a:buNone/>
            </a:pPr>
            <a:r>
              <a:rPr lang="zh-CN" altLang="en-US" sz="5400"/>
              <a:t>Problem &amp; solution要分开</a:t>
            </a:r>
            <a:r>
              <a:rPr lang="en-US" altLang="zh-CN" sz="5400"/>
              <a:t>!</a:t>
            </a:r>
            <a:endParaRPr lang="en-US" altLang="zh-CN" sz="5400"/>
          </a:p>
          <a:p>
            <a:pPr marL="0" indent="0" algn="ctr">
              <a:buNone/>
            </a:pPr>
            <a:r>
              <a:rPr lang="en-US" altLang="zh-CN" sz="4000"/>
              <a:t>因此</a:t>
            </a:r>
            <a:r>
              <a:rPr lang="zh-CN" altLang="en-US" sz="4000"/>
              <a:t>在</a:t>
            </a:r>
            <a:r>
              <a:rPr lang="en-US" altLang="zh-CN" sz="4000"/>
              <a:t>设计思维领域中有十分著名的双钻模型（double-diamond model）</a:t>
            </a:r>
            <a:endParaRPr lang="en-US" altLang="zh-CN" sz="4000"/>
          </a:p>
        </p:txBody>
      </p:sp>
      <p:pic>
        <p:nvPicPr>
          <p:cNvPr id="4" name="图片 1"/>
          <p:cNvPicPr>
            <a:picLocks noChangeAspect="1"/>
          </p:cNvPicPr>
          <p:nvPr/>
        </p:nvPicPr>
        <p:blipFill>
          <a:blip r:embed="rId1"/>
          <a:stretch>
            <a:fillRect/>
          </a:stretch>
        </p:blipFill>
        <p:spPr>
          <a:xfrm>
            <a:off x="4391025" y="0"/>
            <a:ext cx="7800975" cy="41478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19405" y="150495"/>
            <a:ext cx="7235190" cy="3846195"/>
          </a:xfrm>
          <a:prstGeom prst="rect">
            <a:avLst/>
          </a:prstGeom>
          <a:noFill/>
          <a:ln>
            <a:noFill/>
          </a:ln>
        </p:spPr>
      </p:pic>
      <p:sp>
        <p:nvSpPr>
          <p:cNvPr id="3" name="文本框 2"/>
          <p:cNvSpPr txBox="1"/>
          <p:nvPr/>
        </p:nvSpPr>
        <p:spPr>
          <a:xfrm>
            <a:off x="412115" y="4093845"/>
            <a:ext cx="11565890" cy="2670175"/>
          </a:xfrm>
          <a:prstGeom prst="rect">
            <a:avLst/>
          </a:prstGeom>
          <a:noFill/>
        </p:spPr>
        <p:txBody>
          <a:bodyPr wrap="square" rtlCol="0">
            <a:noAutofit/>
          </a:bodyPr>
          <a:p>
            <a:r>
              <a:rPr lang="zh-CN" altLang="en-US" sz="3200"/>
              <a:t>在具体解决一个问题的过程中，首先为了寻找真正的better problem将会进行分散思考（divergence），最后逐渐收敛，聚焦于better problem（convergence），再从这个better problem去发散思考解决方案，最终再逐渐收敛思考，聚焦于最后的“最好的”解决方案。</a:t>
            </a:r>
            <a:endParaRPr lang="zh-CN" altLang="en-US" sz="3200"/>
          </a:p>
        </p:txBody>
      </p:sp>
      <p:pic>
        <p:nvPicPr>
          <p:cNvPr id="107" name="图片 106"/>
          <p:cNvPicPr/>
          <p:nvPr/>
        </p:nvPicPr>
        <p:blipFill>
          <a:blip r:embed="rId3"/>
          <a:stretch>
            <a:fillRect/>
          </a:stretch>
        </p:blipFill>
        <p:spPr>
          <a:xfrm>
            <a:off x="8531225" y="1181100"/>
            <a:ext cx="2787015" cy="273431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 real General Theory of Relativity   rGTR</a:t>
            </a:r>
            <a:endParaRPr lang="zh-CN" altLang="en-US"/>
          </a:p>
        </p:txBody>
      </p:sp>
      <p:pic>
        <p:nvPicPr>
          <p:cNvPr id="108" name="图片 107"/>
          <p:cNvPicPr/>
          <p:nvPr/>
        </p:nvPicPr>
        <p:blipFill>
          <a:blip r:embed="rId1"/>
          <a:stretch>
            <a:fillRect/>
          </a:stretch>
        </p:blipFill>
        <p:spPr>
          <a:xfrm>
            <a:off x="9003348" y="1223328"/>
            <a:ext cx="2771775" cy="2790825"/>
          </a:xfrm>
          <a:prstGeom prst="rect">
            <a:avLst/>
          </a:prstGeom>
          <a:noFill/>
          <a:ln w="9525">
            <a:noFill/>
          </a:ln>
        </p:spPr>
      </p:pic>
      <p:sp>
        <p:nvSpPr>
          <p:cNvPr id="4" name="文本框 3"/>
          <p:cNvSpPr txBox="1"/>
          <p:nvPr/>
        </p:nvSpPr>
        <p:spPr>
          <a:xfrm>
            <a:off x="527050" y="1252855"/>
            <a:ext cx="8168005" cy="781685"/>
          </a:xfrm>
          <a:prstGeom prst="rect">
            <a:avLst/>
          </a:prstGeom>
          <a:noFill/>
        </p:spPr>
        <p:txBody>
          <a:bodyPr wrap="square" rtlCol="0">
            <a:noAutofit/>
          </a:bodyPr>
          <a:p>
            <a:pPr algn="ctr"/>
            <a:r>
              <a:rPr lang="en-US" altLang="zh-CN" sz="3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key</a:t>
            </a:r>
            <a:r>
              <a:rPr lang="zh-CN" altLang="en-US" sz="3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：由于比较，人们容易产生认知偏差</a:t>
            </a:r>
            <a:endParaRPr lang="zh-CN" altLang="en-US" sz="320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内容占位符 4"/>
          <p:cNvPicPr>
            <a:picLocks noChangeAspect="1"/>
          </p:cNvPicPr>
          <p:nvPr>
            <p:ph idx="1"/>
          </p:nvPr>
        </p:nvPicPr>
        <p:blipFill>
          <a:blip r:embed="rId2"/>
          <a:stretch>
            <a:fillRect/>
          </a:stretch>
        </p:blipFill>
        <p:spPr>
          <a:xfrm>
            <a:off x="527050" y="2221230"/>
            <a:ext cx="8332470" cy="3021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linds(horizontal)">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COMMONDATA" val="eyJoZGlkIjoiYmE1N2NlODE5MjJlZWU2MDlhNGI5N2I5MzlhMjdkYWUifQ=="/>
  <p:tag name="KSO_WPP_MARK_KEY" val="d7cdedf9-550b-4c50-be76-57931a0fa83b"/>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8713</Words>
  <Application>WPS 演示</Application>
  <PresentationFormat>宽屏</PresentationFormat>
  <Paragraphs>367</Paragraphs>
  <Slides>49</Slides>
  <Notes>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Arial</vt:lpstr>
      <vt:lpstr>宋体</vt:lpstr>
      <vt:lpstr>Wingdings</vt:lpstr>
      <vt:lpstr>微软雅黑</vt:lpstr>
      <vt:lpstr>Arial Unicode MS</vt:lpstr>
      <vt:lpstr>等线</vt:lpstr>
      <vt:lpstr>Office 主题​​</vt:lpstr>
      <vt:lpstr>DESIGN THINKING TED TALK</vt:lpstr>
      <vt:lpstr> 设计思维的实质？</vt:lpstr>
      <vt:lpstr>DONALD NORMAN——DT之父</vt:lpstr>
      <vt:lpstr>DONALD NORMAN论点1：</vt:lpstr>
      <vt:lpstr>DONALD NORMAN论点2：</vt:lpstr>
      <vt:lpstr>DONALD NORMAN论点3：</vt:lpstr>
      <vt:lpstr>DONALD NORMAN论点4:</vt:lpstr>
      <vt:lpstr>PowerPoint 演示文稿</vt:lpstr>
      <vt:lpstr> real General Theory of Relativity   rGTR</vt:lpstr>
      <vt:lpstr>重要思想1：实例化</vt:lpstr>
      <vt:lpstr>重要思想2：找better problem</vt:lpstr>
      <vt:lpstr>那么应该如何去寻找better problem呢？</vt:lpstr>
      <vt:lpstr>重要思想3：RULE#0： 确保我们真的存在问题</vt:lpstr>
      <vt:lpstr>PowerPoint 演示文稿</vt:lpstr>
      <vt:lpstr>重要思想4：视角与假设</vt:lpstr>
      <vt:lpstr>设计思维实现的重要一环——团队合作</vt:lpstr>
      <vt:lpstr>Brainstorming</vt:lpstr>
      <vt:lpstr>如何打造优秀团队</vt:lpstr>
      <vt:lpstr>如何打造优秀团队</vt:lpstr>
      <vt:lpstr>How to better ideate?</vt:lpstr>
      <vt:lpstr>Ideation Skill 1——HMW Theory</vt:lpstr>
      <vt:lpstr>Ideation Skill 2——反事实思维</vt:lpstr>
      <vt:lpstr>Ideation Skill 3——类比思维 Ideation Skill 4——BOO方法</vt:lpstr>
      <vt:lpstr>Groupthink</vt:lpstr>
      <vt:lpstr>Groupthink  Problem</vt:lpstr>
      <vt:lpstr>Skills to Groupthink</vt:lpstr>
      <vt:lpstr>心理学中重要的工具——共情</vt:lpstr>
      <vt:lpstr>从一个小例子开始......</vt:lpstr>
      <vt:lpstr>实验结果</vt:lpstr>
      <vt:lpstr>共情——Empathy</vt:lpstr>
      <vt:lpstr>Example1——责任分担效应</vt:lpstr>
      <vt:lpstr>Example2——AIDA模型</vt:lpstr>
      <vt:lpstr>How to empathize?</vt:lpstr>
      <vt:lpstr>Example1——科罗娜啤酒Corona的“青柠危机”</vt:lpstr>
      <vt:lpstr>Example2——DR RING</vt:lpstr>
      <vt:lpstr>Example3——爱马仕的“配货制”</vt:lpstr>
      <vt:lpstr>Other factors</vt:lpstr>
      <vt:lpstr>Factor1——Show-off</vt:lpstr>
      <vt:lpstr>Factor2——Chasing for fun</vt:lpstr>
      <vt:lpstr>Chasing for fun——Game</vt:lpstr>
      <vt:lpstr>Chasing for fun——Borrow Attention</vt:lpstr>
      <vt:lpstr>Chasing for fun——Uncertainty and Curiosity</vt:lpstr>
      <vt:lpstr>Factor3——Being Lazy</vt:lpstr>
      <vt:lpstr>Being Lazy——Physical Effort</vt:lpstr>
      <vt:lpstr>Being Lazy——Physical Effort</vt:lpstr>
      <vt:lpstr>Being Lazy——Mental Effort</vt:lpstr>
      <vt:lpstr>Attraction Effect： 吸引效应</vt:lpstr>
      <vt:lpstr>Compromise Effect：折中效应</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熊章智</cp:lastModifiedBy>
  <cp:revision>81</cp:revision>
  <dcterms:created xsi:type="dcterms:W3CDTF">2019-02-23T16:09:00Z</dcterms:created>
  <dcterms:modified xsi:type="dcterms:W3CDTF">2023-12-11T03:11:41Z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2052-11.1.0.14235</vt:lpwstr>
  </property>
  <property fmtid="{D5CDD505-2E9C-101B-9397-08002B2CF9AE}" pid="3" name="ICV">
    <vt:lpwstr>80B76266CAF048D0B180BD7250798C20</vt:lpwstr>
  </property>
</Properties>
</file>